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notesMasterIdLst>
    <p:notesMasterId r:id="rId45"/>
  </p:notesMasterIdLst>
  <p:sldIdLst>
    <p:sldId id="263" r:id="rId5"/>
    <p:sldId id="269" r:id="rId6"/>
    <p:sldId id="271" r:id="rId7"/>
    <p:sldId id="256" r:id="rId8"/>
    <p:sldId id="283" r:id="rId9"/>
    <p:sldId id="257" r:id="rId10"/>
    <p:sldId id="262" r:id="rId11"/>
    <p:sldId id="258" r:id="rId12"/>
    <p:sldId id="259" r:id="rId13"/>
    <p:sldId id="270" r:id="rId14"/>
    <p:sldId id="260" r:id="rId15"/>
    <p:sldId id="261" r:id="rId16"/>
    <p:sldId id="273" r:id="rId17"/>
    <p:sldId id="272" r:id="rId18"/>
    <p:sldId id="275" r:id="rId19"/>
    <p:sldId id="276" r:id="rId20"/>
    <p:sldId id="264" r:id="rId21"/>
    <p:sldId id="277" r:id="rId22"/>
    <p:sldId id="278" r:id="rId23"/>
    <p:sldId id="265" r:id="rId24"/>
    <p:sldId id="279" r:id="rId25"/>
    <p:sldId id="280" r:id="rId26"/>
    <p:sldId id="281" r:id="rId27"/>
    <p:sldId id="282" r:id="rId28"/>
    <p:sldId id="266" r:id="rId29"/>
    <p:sldId id="284" r:id="rId30"/>
    <p:sldId id="293" r:id="rId31"/>
    <p:sldId id="285" r:id="rId32"/>
    <p:sldId id="286" r:id="rId33"/>
    <p:sldId id="267" r:id="rId34"/>
    <p:sldId id="289" r:id="rId35"/>
    <p:sldId id="295" r:id="rId36"/>
    <p:sldId id="296" r:id="rId37"/>
    <p:sldId id="297" r:id="rId38"/>
    <p:sldId id="298" r:id="rId39"/>
    <p:sldId id="300" r:id="rId40"/>
    <p:sldId id="301" r:id="rId41"/>
    <p:sldId id="299" r:id="rId42"/>
    <p:sldId id="302" r:id="rId43"/>
    <p:sldId id="294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32DA8-4BA5-42B6-BA6B-4E8FF430DD47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F1A15-A653-47F5-B998-A35A0820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61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1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8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5B396-140F-4CB9-8A3B-5E1AA3F237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480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F5968-2192-4CB3-ABDB-EF83C119BB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151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E48A0-8EA5-40AB-B229-3736D82F7E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97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8ECAC-42FE-46A5-A63C-1FC1645140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87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1A877-000F-44F2-A34E-ED477B5F37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01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2213E-9E0B-4FCF-BD40-534EFCCD89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781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A9B20-142B-4CDE-B3D6-B0872C9C15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99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8B04A-8E39-4EE0-8A43-A2CCAB8E7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0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DA881-67BA-4986-9876-D8BA85D061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4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9030F-1581-46CC-B179-8D91D4DEB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930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85D37-6751-43EB-B858-E6B98926AE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08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ader Sli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eader Sli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66B1F-012C-4E31-AB14-A18E7992FC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836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879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64427-88BE-4288-AA80-6880B64195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19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3CB1C-6E9B-46EC-AE82-4CCAD02047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28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C463B-DC24-4D15-892B-CB6BEEB329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791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66EEE-DC84-4D1F-987F-3E776EDE92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39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A99B-C703-4852-B2BB-2E440DC6F1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85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1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E481F-FB85-4082-8F56-F5DD5F0DA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50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9712A-88EE-42EE-AF9E-C31EDED82A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784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75531-0A71-45B3-9CA1-F580700DA1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40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41F2C-908B-4A99-9DEA-158F5E8561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12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5524-5AE1-4C0E-86FE-209F7A2B1F9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523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BE2A-DD90-41CB-88F4-EFDC5B6CF9D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154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FC1C-9FAC-42C6-A671-AF5F02CEC57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642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07E3-CF9D-4CCF-B04A-D9D503FC475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92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0694-624E-4497-9346-82B2A7B2F26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61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3A4B-FE94-49CA-AE04-142D278598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17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A0E6A-B97A-45BF-9354-180D2ED9FBB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42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31B67-9AC5-4103-BE2F-D56DB4FE453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6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38B5F-2211-44F1-ACB4-26D7BCD03E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72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4CE5-60F5-46DF-BBCC-D9C2C287493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24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0A05D-251F-4E86-856B-0F8D5CDE84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585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9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4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60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>
              <a:defRPr b="1"/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13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342900" fontAlgn="auto">
              <a:spcBef>
                <a:spcPts val="0"/>
              </a:spcBef>
              <a:spcAft>
                <a:spcPts val="0"/>
              </a:spcAft>
              <a:defRPr sz="9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342900" fontAlgn="auto">
              <a:spcBef>
                <a:spcPts val="0"/>
              </a:spcBef>
              <a:spcAft>
                <a:spcPts val="0"/>
              </a:spcAft>
              <a:defRPr sz="9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342900">
              <a:defRPr sz="9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968640F-040B-4952-B572-7D219B37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ctr" defTabSz="342900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3429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6858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0287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3716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7175" indent="-257175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557213" indent="-214313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8572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2001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5430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3/15/2022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GVX File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F1A3CFE-56D5-4C6D-89F5-7B40DDCF9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18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ctr" defTabSz="342900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3429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6858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0287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3716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7175" indent="-257175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557213" indent="-214313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8572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2001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5430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364AD10C-D981-4890-9ADD-2AB209C9BC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8" descr="C:\Users\jeremy.mchugh\Pictures\geodesy.noaa.gov slide background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17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ill Sans MT" pitchFamily="34" charset="0"/>
          <a:ea typeface="MS PGothic" pitchFamily="34" charset="-128"/>
          <a:cs typeface="ＭＳ Ｐゴシック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3/15/2022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GVX File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038F7-C2D1-44BA-A135-71B31C4C941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32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alen.scott@noaa.gov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0F5CC-8174-4341-88EE-E6A8A3B425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What Is a GVX File and How is it Structured?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176BE0-BC07-436E-AF92-64494BD123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E662E-6473-4EAF-861A-ECEE8BA79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0D96C-9772-4A3C-A6E8-20C193003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C1EBE-FFE5-4521-A07F-BD3231E2B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4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1A4F3-E412-4CF4-952A-EACF19485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PROJECT_INFORMATION Table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AE82C2-0928-4A98-9F57-40150F71B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110" y="3050016"/>
            <a:ext cx="6498712" cy="2333515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516A1FE-64CC-4127-9833-E3F066D9D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37097"/>
              </p:ext>
            </p:extLst>
          </p:nvPr>
        </p:nvGraphicFramePr>
        <p:xfrm>
          <a:off x="638880" y="1735779"/>
          <a:ext cx="7866239" cy="726347"/>
        </p:xfrm>
        <a:graphic>
          <a:graphicData uri="http://schemas.openxmlformats.org/drawingml/2006/table">
            <a:tbl>
              <a:tblPr/>
              <a:tblGrid>
                <a:gridCol w="833120">
                  <a:extLst>
                    <a:ext uri="{9D8B030D-6E8A-4147-A177-3AD203B41FA5}">
                      <a16:colId xmlns:a16="http://schemas.microsoft.com/office/drawing/2014/main" val="3898811572"/>
                    </a:ext>
                  </a:extLst>
                </a:gridCol>
                <a:gridCol w="937260">
                  <a:extLst>
                    <a:ext uri="{9D8B030D-6E8A-4147-A177-3AD203B41FA5}">
                      <a16:colId xmlns:a16="http://schemas.microsoft.com/office/drawing/2014/main" val="4126478313"/>
                    </a:ext>
                  </a:extLst>
                </a:gridCol>
                <a:gridCol w="1043940">
                  <a:extLst>
                    <a:ext uri="{9D8B030D-6E8A-4147-A177-3AD203B41FA5}">
                      <a16:colId xmlns:a16="http://schemas.microsoft.com/office/drawing/2014/main" val="4006615974"/>
                    </a:ext>
                  </a:extLst>
                </a:gridCol>
                <a:gridCol w="678180">
                  <a:extLst>
                    <a:ext uri="{9D8B030D-6E8A-4147-A177-3AD203B41FA5}">
                      <a16:colId xmlns:a16="http://schemas.microsoft.com/office/drawing/2014/main" val="2182450299"/>
                    </a:ext>
                  </a:extLst>
                </a:gridCol>
                <a:gridCol w="1127760">
                  <a:extLst>
                    <a:ext uri="{9D8B030D-6E8A-4147-A177-3AD203B41FA5}">
                      <a16:colId xmlns:a16="http://schemas.microsoft.com/office/drawing/2014/main" val="180071746"/>
                    </a:ext>
                  </a:extLst>
                </a:gridCol>
                <a:gridCol w="1135380">
                  <a:extLst>
                    <a:ext uri="{9D8B030D-6E8A-4147-A177-3AD203B41FA5}">
                      <a16:colId xmlns:a16="http://schemas.microsoft.com/office/drawing/2014/main" val="2938813674"/>
                    </a:ext>
                  </a:extLst>
                </a:gridCol>
                <a:gridCol w="1104483">
                  <a:extLst>
                    <a:ext uri="{9D8B030D-6E8A-4147-A177-3AD203B41FA5}">
                      <a16:colId xmlns:a16="http://schemas.microsoft.com/office/drawing/2014/main" val="2950262322"/>
                    </a:ext>
                  </a:extLst>
                </a:gridCol>
                <a:gridCol w="1006116">
                  <a:extLst>
                    <a:ext uri="{9D8B030D-6E8A-4147-A177-3AD203B41FA5}">
                      <a16:colId xmlns:a16="http://schemas.microsoft.com/office/drawing/2014/main" val="24733918"/>
                    </a:ext>
                  </a:extLst>
                </a:gridCol>
              </a:tblGrid>
              <a:tr h="14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EMAIL_ADDRESS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PARTY_CHIEF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AGENCY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START_DATE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END_DATE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99849"/>
                  </a:ext>
                </a:extLst>
              </a:tr>
              <a:tr h="14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RTN Study, Maryland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galen.scott@noaa.gov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Galen Scott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Geodetic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2018-02-21T12:37:25.00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2018-02-21T23:29:01.00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241958"/>
                  </a:ext>
                </a:extLst>
              </a:tr>
              <a:tr h="14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RTN Study, Maryland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galen.scott@noaa.gov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Galen Scott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Geodetic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2018-02-22T12:33:21.00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2018-02-22T22:23:02.00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535161"/>
                  </a:ext>
                </a:extLst>
              </a:tr>
              <a:tr h="14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RTN Study, Maryland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galen.scott@noaa.gov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Galen Scott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Geodetic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2018-02-23T12:58:52.00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2018-02-23T19:36:58.00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709385"/>
                  </a:ext>
                </a:extLst>
              </a:tr>
              <a:tr h="1143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RTN Study, Maryland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galen.scott@noaa.gov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Galen Scott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Geodetic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2018-03-07T11:59:51.00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2018-03-07T21:08:11.00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310283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CF1E6E-B8A2-4924-8A33-277EB88AB293}"/>
              </a:ext>
            </a:extLst>
          </p:cNvPr>
          <p:cNvSpPr txBox="1"/>
          <p:nvPr/>
        </p:nvSpPr>
        <p:spPr>
          <a:xfrm>
            <a:off x="1102892" y="1319126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9F7FB61-C5F1-49EE-B678-2311DA8156F3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PROJECT INFORMATION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6335AF-D5A0-4C8A-A05F-C7C27773339C}"/>
              </a:ext>
            </a:extLst>
          </p:cNvPr>
          <p:cNvSpPr/>
          <p:nvPr/>
        </p:nvSpPr>
        <p:spPr>
          <a:xfrm>
            <a:off x="1450976" y="2338389"/>
            <a:ext cx="6052390" cy="12373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434E097-F9C1-44CC-B158-AB33ED1C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1213154-1FBF-4F27-BDEE-0F1C8F028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C707883-E609-4A42-9080-9FF4187BD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REFERENCE_SYSTEM Element (1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ED44D2B-0E1F-4BCB-9FF3-9B60ACE9D2AC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REFERENCE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98AA3-075F-4062-B257-75836431D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857" y="1202410"/>
            <a:ext cx="6314286" cy="538095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9EA27E9-0502-49F9-842D-99FF309F050E}"/>
              </a:ext>
            </a:extLst>
          </p:cNvPr>
          <p:cNvSpPr/>
          <p:nvPr/>
        </p:nvSpPr>
        <p:spPr>
          <a:xfrm>
            <a:off x="6019801" y="1483277"/>
            <a:ext cx="1295400" cy="20899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B2F511-5EBD-4F37-B507-792F2922BD8C}"/>
              </a:ext>
            </a:extLst>
          </p:cNvPr>
          <p:cNvSpPr/>
          <p:nvPr/>
        </p:nvSpPr>
        <p:spPr>
          <a:xfrm>
            <a:off x="1863959" y="1696001"/>
            <a:ext cx="5451242" cy="20899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2606FB-6E0A-4200-963E-719455C9A714}"/>
              </a:ext>
            </a:extLst>
          </p:cNvPr>
          <p:cNvSpPr/>
          <p:nvPr/>
        </p:nvSpPr>
        <p:spPr>
          <a:xfrm>
            <a:off x="1863959" y="1905000"/>
            <a:ext cx="879241" cy="20899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4FD12A-2B2C-4F2D-B3DA-AFEBFA5AABEA}"/>
              </a:ext>
            </a:extLst>
          </p:cNvPr>
          <p:cNvSpPr txBox="1"/>
          <p:nvPr/>
        </p:nvSpPr>
        <p:spPr>
          <a:xfrm>
            <a:off x="2209800" y="334454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Commonly used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E9BA86-E9ED-40A9-87CA-82B12228456C}"/>
              </a:ext>
            </a:extLst>
          </p:cNvPr>
          <p:cNvSpPr txBox="1"/>
          <p:nvPr/>
        </p:nvSpPr>
        <p:spPr>
          <a:xfrm>
            <a:off x="2209800" y="40386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Commonly used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7E1671-D613-4FEF-B598-FFAFCAEDDFD9}"/>
              </a:ext>
            </a:extLst>
          </p:cNvPr>
          <p:cNvSpPr txBox="1"/>
          <p:nvPr/>
        </p:nvSpPr>
        <p:spPr>
          <a:xfrm>
            <a:off x="2209800" y="3884711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Commonly used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E1F28A9-87EC-4FF1-B51C-5C13FB499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0C9218A-955B-4FCC-896C-6D5584284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07DB868-FC0A-4662-AB45-E85D4ACA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11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F8D3F3-C661-43C5-AF6A-708674E28531}"/>
              </a:ext>
            </a:extLst>
          </p:cNvPr>
          <p:cNvSpPr/>
          <p:nvPr/>
        </p:nvSpPr>
        <p:spPr>
          <a:xfrm>
            <a:off x="2989920" y="5572418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REFERENCE_SYSTEM Element (2 of 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2756A7-9CBD-425A-845E-4D222C406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857" y="1202409"/>
            <a:ext cx="6314286" cy="45967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C0D4E1-E8C5-4851-87B6-DDB1FC56E93D}"/>
              </a:ext>
            </a:extLst>
          </p:cNvPr>
          <p:cNvSpPr txBox="1"/>
          <p:nvPr/>
        </p:nvSpPr>
        <p:spPr>
          <a:xfrm rot="20974169">
            <a:off x="3152773" y="6030601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10 sub-elements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B850781-DA04-4903-BC48-40DA31652D1C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REFERENCE SYSTEM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0FF996-3610-47FA-8538-C6204C85C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B01A0B-F653-413E-851F-0D4D9B1A4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2268CE-99E9-45D5-8C1C-C58F99B53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12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99E3AB-2D2E-4739-903E-E03F8C1B3FEC}"/>
              </a:ext>
            </a:extLst>
          </p:cNvPr>
          <p:cNvSpPr/>
          <p:nvPr/>
        </p:nvSpPr>
        <p:spPr>
          <a:xfrm>
            <a:off x="4448173" y="2578184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E9BFD7-EEBC-4CEE-A751-B7D3B0C0E423}"/>
              </a:ext>
            </a:extLst>
          </p:cNvPr>
          <p:cNvSpPr/>
          <p:nvPr/>
        </p:nvSpPr>
        <p:spPr>
          <a:xfrm>
            <a:off x="5244570" y="3193389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505FF0-026D-4EA2-BE50-A49AEAC6B1C9}"/>
              </a:ext>
            </a:extLst>
          </p:cNvPr>
          <p:cNvSpPr/>
          <p:nvPr/>
        </p:nvSpPr>
        <p:spPr>
          <a:xfrm>
            <a:off x="3883355" y="4353196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62E7C3-87CB-4DBB-97EA-8197A5D333F9}"/>
              </a:ext>
            </a:extLst>
          </p:cNvPr>
          <p:cNvSpPr/>
          <p:nvPr/>
        </p:nvSpPr>
        <p:spPr>
          <a:xfrm>
            <a:off x="2523754" y="5122124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3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009E2-9353-4B05-82B0-A1BB57918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REFERENCE_SYSTEM Table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F18E8E3-D5C2-4C62-A449-15BFAF21D999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REFERENCE SYSTEM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037C6F0-A759-4B82-BE43-ED3F80A0B6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36278"/>
              </p:ext>
            </p:extLst>
          </p:nvPr>
        </p:nvGraphicFramePr>
        <p:xfrm>
          <a:off x="485519" y="1711326"/>
          <a:ext cx="8288863" cy="1275120"/>
        </p:xfrm>
        <a:graphic>
          <a:graphicData uri="http://schemas.openxmlformats.org/drawingml/2006/table">
            <a:tbl>
              <a:tblPr/>
              <a:tblGrid>
                <a:gridCol w="963825">
                  <a:extLst>
                    <a:ext uri="{9D8B030D-6E8A-4147-A177-3AD203B41FA5}">
                      <a16:colId xmlns:a16="http://schemas.microsoft.com/office/drawing/2014/main" val="3002576286"/>
                    </a:ext>
                  </a:extLst>
                </a:gridCol>
                <a:gridCol w="238809">
                  <a:extLst>
                    <a:ext uri="{9D8B030D-6E8A-4147-A177-3AD203B41FA5}">
                      <a16:colId xmlns:a16="http://schemas.microsoft.com/office/drawing/2014/main" val="1855486861"/>
                    </a:ext>
                  </a:extLst>
                </a:gridCol>
                <a:gridCol w="356973">
                  <a:extLst>
                    <a:ext uri="{9D8B030D-6E8A-4147-A177-3AD203B41FA5}">
                      <a16:colId xmlns:a16="http://schemas.microsoft.com/office/drawing/2014/main" val="2970539392"/>
                    </a:ext>
                  </a:extLst>
                </a:gridCol>
                <a:gridCol w="712066">
                  <a:extLst>
                    <a:ext uri="{9D8B030D-6E8A-4147-A177-3AD203B41FA5}">
                      <a16:colId xmlns:a16="http://schemas.microsoft.com/office/drawing/2014/main" val="4172620252"/>
                    </a:ext>
                  </a:extLst>
                </a:gridCol>
                <a:gridCol w="392979">
                  <a:extLst>
                    <a:ext uri="{9D8B030D-6E8A-4147-A177-3AD203B41FA5}">
                      <a16:colId xmlns:a16="http://schemas.microsoft.com/office/drawing/2014/main" val="3493808920"/>
                    </a:ext>
                  </a:extLst>
                </a:gridCol>
                <a:gridCol w="1018454">
                  <a:extLst>
                    <a:ext uri="{9D8B030D-6E8A-4147-A177-3AD203B41FA5}">
                      <a16:colId xmlns:a16="http://schemas.microsoft.com/office/drawing/2014/main" val="3139676238"/>
                    </a:ext>
                  </a:extLst>
                </a:gridCol>
                <a:gridCol w="1116879">
                  <a:extLst>
                    <a:ext uri="{9D8B030D-6E8A-4147-A177-3AD203B41FA5}">
                      <a16:colId xmlns:a16="http://schemas.microsoft.com/office/drawing/2014/main" val="2502950733"/>
                    </a:ext>
                  </a:extLst>
                </a:gridCol>
                <a:gridCol w="824779">
                  <a:extLst>
                    <a:ext uri="{9D8B030D-6E8A-4147-A177-3AD203B41FA5}">
                      <a16:colId xmlns:a16="http://schemas.microsoft.com/office/drawing/2014/main" val="3535897571"/>
                    </a:ext>
                  </a:extLst>
                </a:gridCol>
                <a:gridCol w="1018454">
                  <a:extLst>
                    <a:ext uri="{9D8B030D-6E8A-4147-A177-3AD203B41FA5}">
                      <a16:colId xmlns:a16="http://schemas.microsoft.com/office/drawing/2014/main" val="2275512997"/>
                    </a:ext>
                  </a:extLst>
                </a:gridCol>
                <a:gridCol w="1116879">
                  <a:extLst>
                    <a:ext uri="{9D8B030D-6E8A-4147-A177-3AD203B41FA5}">
                      <a16:colId xmlns:a16="http://schemas.microsoft.com/office/drawing/2014/main" val="3269125115"/>
                    </a:ext>
                  </a:extLst>
                </a:gridCol>
                <a:gridCol w="528766">
                  <a:extLst>
                    <a:ext uri="{9D8B030D-6E8A-4147-A177-3AD203B41FA5}">
                      <a16:colId xmlns:a16="http://schemas.microsoft.com/office/drawing/2014/main" val="1125833211"/>
                    </a:ext>
                  </a:extLst>
                </a:gridCol>
              </a:tblGrid>
              <a:tr h="85989"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REFERENCE_SYSTEM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LINEAR_UNIT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ANGULAR_UNIT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97139"/>
                  </a:ext>
                </a:extLst>
              </a:tr>
              <a:tr h="14502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SIGNIFICANT_DIGITS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CONVERSION_FACTOR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SIGNIFICANT_DIGITS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CONVERSION_FACTOR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83044"/>
                  </a:ext>
                </a:extLst>
              </a:tr>
              <a:tr h="16956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131345"/>
                  </a:ext>
                </a:extLst>
              </a:tr>
              <a:tr h="16956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997863"/>
                  </a:ext>
                </a:extLst>
              </a:tr>
              <a:tr h="14301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806770"/>
                  </a:ext>
                </a:extLst>
              </a:tr>
              <a:tr h="16394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126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NAD 83(2011)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meters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decimal degrees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8046643"/>
                  </a:ext>
                </a:extLst>
              </a:tr>
              <a:tr h="16956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153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IGS14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meters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decimal degrees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709805"/>
                  </a:ext>
                </a:extLst>
              </a:tr>
              <a:tr h="16956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83" marR="6783" marT="6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33798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725AE8C-6F62-4E96-9D59-289E6ACE2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180259"/>
            <a:ext cx="4095238" cy="3200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CBB0367-B13C-4C3F-A785-134A93753E6C}"/>
              </a:ext>
            </a:extLst>
          </p:cNvPr>
          <p:cNvSpPr/>
          <p:nvPr/>
        </p:nvSpPr>
        <p:spPr>
          <a:xfrm>
            <a:off x="3428744" y="3452760"/>
            <a:ext cx="2419350" cy="1219200"/>
          </a:xfrm>
          <a:prstGeom prst="rect">
            <a:avLst/>
          </a:prstGeom>
          <a:solidFill>
            <a:srgbClr val="0070C0">
              <a:alpha val="4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2AEFCD-7182-42BB-A439-096A7AD17AED}"/>
              </a:ext>
            </a:extLst>
          </p:cNvPr>
          <p:cNvSpPr/>
          <p:nvPr/>
        </p:nvSpPr>
        <p:spPr>
          <a:xfrm>
            <a:off x="3420275" y="4710060"/>
            <a:ext cx="2419350" cy="1219200"/>
          </a:xfrm>
          <a:prstGeom prst="rect">
            <a:avLst/>
          </a:prstGeom>
          <a:solidFill>
            <a:srgbClr val="0070C0">
              <a:alpha val="4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5804EB-3ED9-4129-A265-84FA7ED1B032}"/>
              </a:ext>
            </a:extLst>
          </p:cNvPr>
          <p:cNvSpPr txBox="1"/>
          <p:nvPr/>
        </p:nvSpPr>
        <p:spPr>
          <a:xfrm>
            <a:off x="1143000" y="1183848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27E070-58F5-446E-8AC4-92450682B4A1}"/>
              </a:ext>
            </a:extLst>
          </p:cNvPr>
          <p:cNvSpPr/>
          <p:nvPr/>
        </p:nvSpPr>
        <p:spPr>
          <a:xfrm>
            <a:off x="417953" y="2462389"/>
            <a:ext cx="8444107" cy="189287"/>
          </a:xfrm>
          <a:prstGeom prst="rect">
            <a:avLst/>
          </a:prstGeom>
          <a:solidFill>
            <a:srgbClr val="0070C0">
              <a:alpha val="4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40004B6-37FF-4813-A303-5B2AF95F8552}"/>
              </a:ext>
            </a:extLst>
          </p:cNvPr>
          <p:cNvSpPr/>
          <p:nvPr/>
        </p:nvSpPr>
        <p:spPr>
          <a:xfrm>
            <a:off x="407896" y="2652529"/>
            <a:ext cx="8444107" cy="189287"/>
          </a:xfrm>
          <a:prstGeom prst="rect">
            <a:avLst/>
          </a:prstGeom>
          <a:solidFill>
            <a:srgbClr val="0070C0">
              <a:alpha val="4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DA573-72B4-4840-921E-73380817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D4758-C1A7-49ED-830F-981B5F857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CCECB21-823C-43CF-9197-C443328D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13</a:t>
            </a:fld>
            <a:endParaRPr lang="en-US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05160A02-0825-43AF-8E14-757E4BD83831}"/>
              </a:ext>
            </a:extLst>
          </p:cNvPr>
          <p:cNvCxnSpPr>
            <a:cxnSpLocks/>
            <a:stCxn id="20" idx="1"/>
            <a:endCxn id="14" idx="1"/>
          </p:cNvCxnSpPr>
          <p:nvPr/>
        </p:nvCxnSpPr>
        <p:spPr>
          <a:xfrm rot="10800000" flipH="1" flipV="1">
            <a:off x="417952" y="2557032"/>
            <a:ext cx="3010791" cy="1505327"/>
          </a:xfrm>
          <a:prstGeom prst="bentConnector3">
            <a:avLst>
              <a:gd name="adj1" fmla="val -5821"/>
            </a:avLst>
          </a:prstGeom>
          <a:ln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F1270AE5-0252-49C6-950F-BC5362041A56}"/>
              </a:ext>
            </a:extLst>
          </p:cNvPr>
          <p:cNvCxnSpPr>
            <a:cxnSpLocks/>
            <a:stCxn id="21" idx="1"/>
            <a:endCxn id="15" idx="1"/>
          </p:cNvCxnSpPr>
          <p:nvPr/>
        </p:nvCxnSpPr>
        <p:spPr>
          <a:xfrm rot="10800000" flipH="1" flipV="1">
            <a:off x="407895" y="2747172"/>
            <a:ext cx="3012379" cy="2572487"/>
          </a:xfrm>
          <a:prstGeom prst="bentConnector3">
            <a:avLst>
              <a:gd name="adj1" fmla="val -10119"/>
            </a:avLst>
          </a:prstGeom>
          <a:ln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83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C45C-E7AC-46F4-BEC2-DCF297D3A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Element (1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D15A5E5-5D91-47E1-8F47-7FA0834E3354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EQUIPMENT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1E3519-78C7-4448-8E80-C2D04677B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69" b="51311"/>
          <a:stretch/>
        </p:blipFill>
        <p:spPr>
          <a:xfrm>
            <a:off x="1433906" y="2562225"/>
            <a:ext cx="5933333" cy="22890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17979B-468B-4970-BA1C-7CC2F4393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905" y="2042095"/>
            <a:ext cx="5933333" cy="6380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71642A-0EEB-4FC9-BFD2-4BB30075A5B8}"/>
              </a:ext>
            </a:extLst>
          </p:cNvPr>
          <p:cNvSpPr/>
          <p:nvPr/>
        </p:nvSpPr>
        <p:spPr>
          <a:xfrm>
            <a:off x="3505200" y="2353226"/>
            <a:ext cx="3124199" cy="20899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BE5BC2-AFDF-4E5E-BAF6-B0F64706766C}"/>
              </a:ext>
            </a:extLst>
          </p:cNvPr>
          <p:cNvSpPr/>
          <p:nvPr/>
        </p:nvSpPr>
        <p:spPr>
          <a:xfrm>
            <a:off x="1676400" y="2680191"/>
            <a:ext cx="4953000" cy="36781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BB415-060E-4CF0-8C25-B1F72AAD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D7DDC7-A8EC-4B48-B0E6-B029D5700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73C7D6-C8E5-4980-B731-E0EEAAD74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2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C45C-E7AC-46F4-BEC2-DCF297D3A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Element (2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D15A5E5-5D91-47E1-8F47-7FA0834E3354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EQUIPMENT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26CFE7-C6B3-4DDB-A7ED-84D8A637DD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221"/>
          <a:stretch/>
        </p:blipFill>
        <p:spPr>
          <a:xfrm>
            <a:off x="1570032" y="1823855"/>
            <a:ext cx="5933333" cy="32102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82191C-5CAC-478D-AC28-403E8D654367}"/>
              </a:ext>
            </a:extLst>
          </p:cNvPr>
          <p:cNvSpPr txBox="1"/>
          <p:nvPr/>
        </p:nvSpPr>
        <p:spPr>
          <a:xfrm rot="20974169">
            <a:off x="3152773" y="6030601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8 sub-elements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A7F9D-75C8-474A-BB27-A29280AFD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AFEE7-9BCA-4878-9F8A-3FCEEF79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C10D252-F5C9-42C7-BA51-133F2D1C7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7C1E24-14E1-4A34-84FA-1A9FFC1C7B4D}"/>
              </a:ext>
            </a:extLst>
          </p:cNvPr>
          <p:cNvSpPr/>
          <p:nvPr/>
        </p:nvSpPr>
        <p:spPr>
          <a:xfrm>
            <a:off x="4648390" y="3586016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AE7E51-F44B-4B1C-8CBD-CBB9AE70F57F}"/>
              </a:ext>
            </a:extLst>
          </p:cNvPr>
          <p:cNvSpPr/>
          <p:nvPr/>
        </p:nvSpPr>
        <p:spPr>
          <a:xfrm>
            <a:off x="5244570" y="4104512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C45C-E7AC-46F4-BEC2-DCF297D3A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Table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D15A5E5-5D91-47E1-8F47-7FA0834E3354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EQUIPMENT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657B77C-664C-4E0C-AA4F-567AAA7B8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08145"/>
              </p:ext>
            </p:extLst>
          </p:nvPr>
        </p:nvGraphicFramePr>
        <p:xfrm>
          <a:off x="662492" y="1353069"/>
          <a:ext cx="7819016" cy="1390131"/>
        </p:xfrm>
        <a:graphic>
          <a:graphicData uri="http://schemas.openxmlformats.org/drawingml/2006/table">
            <a:tbl>
              <a:tblPr/>
              <a:tblGrid>
                <a:gridCol w="889019">
                  <a:extLst>
                    <a:ext uri="{9D8B030D-6E8A-4147-A177-3AD203B41FA5}">
                      <a16:colId xmlns:a16="http://schemas.microsoft.com/office/drawing/2014/main" val="2546482298"/>
                    </a:ext>
                  </a:extLst>
                </a:gridCol>
                <a:gridCol w="539730">
                  <a:extLst>
                    <a:ext uri="{9D8B030D-6E8A-4147-A177-3AD203B41FA5}">
                      <a16:colId xmlns:a16="http://schemas.microsoft.com/office/drawing/2014/main" val="1220500821"/>
                    </a:ext>
                  </a:extLst>
                </a:gridCol>
                <a:gridCol w="604470">
                  <a:extLst>
                    <a:ext uri="{9D8B030D-6E8A-4147-A177-3AD203B41FA5}">
                      <a16:colId xmlns:a16="http://schemas.microsoft.com/office/drawing/2014/main" val="4004077285"/>
                    </a:ext>
                  </a:extLst>
                </a:gridCol>
                <a:gridCol w="850556">
                  <a:extLst>
                    <a:ext uri="{9D8B030D-6E8A-4147-A177-3AD203B41FA5}">
                      <a16:colId xmlns:a16="http://schemas.microsoft.com/office/drawing/2014/main" val="2263808243"/>
                    </a:ext>
                  </a:extLst>
                </a:gridCol>
                <a:gridCol w="1061694">
                  <a:extLst>
                    <a:ext uri="{9D8B030D-6E8A-4147-A177-3AD203B41FA5}">
                      <a16:colId xmlns:a16="http://schemas.microsoft.com/office/drawing/2014/main" val="3071848471"/>
                    </a:ext>
                  </a:extLst>
                </a:gridCol>
                <a:gridCol w="864844">
                  <a:extLst>
                    <a:ext uri="{9D8B030D-6E8A-4147-A177-3AD203B41FA5}">
                      <a16:colId xmlns:a16="http://schemas.microsoft.com/office/drawing/2014/main" val="3356028520"/>
                    </a:ext>
                  </a:extLst>
                </a:gridCol>
                <a:gridCol w="972794">
                  <a:extLst>
                    <a:ext uri="{9D8B030D-6E8A-4147-A177-3AD203B41FA5}">
                      <a16:colId xmlns:a16="http://schemas.microsoft.com/office/drawing/2014/main" val="3455664712"/>
                    </a:ext>
                  </a:extLst>
                </a:gridCol>
                <a:gridCol w="1128369">
                  <a:extLst>
                    <a:ext uri="{9D8B030D-6E8A-4147-A177-3AD203B41FA5}">
                      <a16:colId xmlns:a16="http://schemas.microsoft.com/office/drawing/2014/main" val="314259710"/>
                    </a:ext>
                  </a:extLst>
                </a:gridCol>
                <a:gridCol w="907540">
                  <a:extLst>
                    <a:ext uri="{9D8B030D-6E8A-4147-A177-3AD203B41FA5}">
                      <a16:colId xmlns:a16="http://schemas.microsoft.com/office/drawing/2014/main" val="1228674422"/>
                    </a:ext>
                  </a:extLst>
                </a:gridCol>
              </a:tblGrid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RECEIVER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ANTENNA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006540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SERIAL_NUMBER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FIRMWARE_VERSION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CALIBRATION_TYPE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CALIBRATION_SOURCE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SERIAL_NUMBER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582685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361173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659308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230368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00000049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 Null Antenna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543928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00000056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TRMR10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5631465932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5.33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TRMR10 NONE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Absolute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IGS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5631465932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550257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00000095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 Null Antenna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230730"/>
                  </a:ext>
                </a:extLst>
              </a:tr>
              <a:tr h="1544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78" marR="6178" marT="6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164851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5B2A46E-0577-4432-BA6E-77FEE2111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571" y="2773838"/>
            <a:ext cx="4342857" cy="380952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080868F-035C-475D-A552-90AD2A3C5C6B}"/>
              </a:ext>
            </a:extLst>
          </p:cNvPr>
          <p:cNvSpPr/>
          <p:nvPr/>
        </p:nvSpPr>
        <p:spPr>
          <a:xfrm>
            <a:off x="2714624" y="3032124"/>
            <a:ext cx="3673475" cy="1593845"/>
          </a:xfrm>
          <a:prstGeom prst="rect">
            <a:avLst/>
          </a:prstGeom>
          <a:solidFill>
            <a:srgbClr val="92D050">
              <a:alpha val="6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1B7966-02B3-44DB-B107-E7B4FB7E1CCC}"/>
              </a:ext>
            </a:extLst>
          </p:cNvPr>
          <p:cNvSpPr/>
          <p:nvPr/>
        </p:nvSpPr>
        <p:spPr>
          <a:xfrm>
            <a:off x="2714623" y="4654550"/>
            <a:ext cx="3673475" cy="1593850"/>
          </a:xfrm>
          <a:prstGeom prst="rect">
            <a:avLst/>
          </a:prstGeom>
          <a:solidFill>
            <a:srgbClr val="92D050">
              <a:alpha val="6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A44DFA-BF22-4357-A4A2-84CD926BA889}"/>
              </a:ext>
            </a:extLst>
          </p:cNvPr>
          <p:cNvSpPr txBox="1"/>
          <p:nvPr/>
        </p:nvSpPr>
        <p:spPr>
          <a:xfrm>
            <a:off x="635454" y="5505647"/>
            <a:ext cx="16492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066.GVX has 3 EQUIPMENT records.</a:t>
            </a:r>
          </a:p>
          <a:p>
            <a:r>
              <a:rPr lang="en-US" sz="1200" i="1" dirty="0">
                <a:solidFill>
                  <a:srgbClr val="0070C0"/>
                </a:solidFill>
              </a:rPr>
              <a:t>The 3</a:t>
            </a:r>
            <a:r>
              <a:rPr lang="en-US" sz="1200" i="1" baseline="30000" dirty="0">
                <a:solidFill>
                  <a:srgbClr val="0070C0"/>
                </a:solidFill>
              </a:rPr>
              <a:t>rd</a:t>
            </a:r>
            <a:r>
              <a:rPr lang="en-US" sz="1200" i="1" dirty="0">
                <a:solidFill>
                  <a:srgbClr val="0070C0"/>
                </a:solidFill>
              </a:rPr>
              <a:t> equipment record in 066.GVX is not shown in Figure 4.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F464A8-DF1F-4D65-81EC-D012D5629696}"/>
              </a:ext>
            </a:extLst>
          </p:cNvPr>
          <p:cNvSpPr txBox="1"/>
          <p:nvPr/>
        </p:nvSpPr>
        <p:spPr>
          <a:xfrm>
            <a:off x="1143000" y="990600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672CE-1FA0-4534-B1A8-F7C43EEFB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A7D8A-3B16-46E8-AD1F-1AF9EE70E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A0FF4-3EF1-47E9-8CFE-EEC965FBC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16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FCF477-7E64-93E8-708E-4E2B88BD3E24}"/>
              </a:ext>
            </a:extLst>
          </p:cNvPr>
          <p:cNvSpPr/>
          <p:nvPr/>
        </p:nvSpPr>
        <p:spPr>
          <a:xfrm>
            <a:off x="662492" y="2133600"/>
            <a:ext cx="7819017" cy="146227"/>
          </a:xfrm>
          <a:prstGeom prst="rect">
            <a:avLst/>
          </a:prstGeom>
          <a:solidFill>
            <a:srgbClr val="0070C0">
              <a:alpha val="4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0B048B-CABD-0A6E-DA28-DC2ECF114A27}"/>
              </a:ext>
            </a:extLst>
          </p:cNvPr>
          <p:cNvSpPr/>
          <p:nvPr/>
        </p:nvSpPr>
        <p:spPr>
          <a:xfrm>
            <a:off x="662493" y="2290936"/>
            <a:ext cx="7819016" cy="146228"/>
          </a:xfrm>
          <a:prstGeom prst="rect">
            <a:avLst/>
          </a:prstGeom>
          <a:solidFill>
            <a:srgbClr val="0070C0">
              <a:alpha val="4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5CC8F350-FADA-BFD7-95EA-571B49A94943}"/>
              </a:ext>
            </a:extLst>
          </p:cNvPr>
          <p:cNvCxnSpPr>
            <a:cxnSpLocks/>
            <a:stCxn id="13" idx="1"/>
            <a:endCxn id="9" idx="1"/>
          </p:cNvCxnSpPr>
          <p:nvPr/>
        </p:nvCxnSpPr>
        <p:spPr>
          <a:xfrm rot="10800000" flipH="1" flipV="1">
            <a:off x="662492" y="2206713"/>
            <a:ext cx="2052132" cy="1622333"/>
          </a:xfrm>
          <a:prstGeom prst="bentConnector3">
            <a:avLst>
              <a:gd name="adj1" fmla="val -19031"/>
            </a:avLst>
          </a:prstGeom>
          <a:ln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6ADC472D-48AB-B9EB-21A6-6DC7B4A1C405}"/>
              </a:ext>
            </a:extLst>
          </p:cNvPr>
          <p:cNvCxnSpPr>
            <a:cxnSpLocks/>
            <a:stCxn id="14" idx="1"/>
            <a:endCxn id="10" idx="1"/>
          </p:cNvCxnSpPr>
          <p:nvPr/>
        </p:nvCxnSpPr>
        <p:spPr>
          <a:xfrm rot="10800000" flipH="1" flipV="1">
            <a:off x="662493" y="2364049"/>
            <a:ext cx="2052130" cy="3087425"/>
          </a:xfrm>
          <a:prstGeom prst="bentConnector3">
            <a:avLst>
              <a:gd name="adj1" fmla="val -11140"/>
            </a:avLst>
          </a:prstGeom>
          <a:ln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98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SURVEY_SETUP Element (1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76119D3-4ED1-4D1E-A827-EE724F3BAAF1}"/>
              </a:ext>
            </a:extLst>
          </p:cNvPr>
          <p:cNvSpPr/>
          <p:nvPr/>
        </p:nvSpPr>
        <p:spPr>
          <a:xfrm>
            <a:off x="7499154" y="0"/>
            <a:ext cx="1650744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SURVEY SETUP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AD7E51-9B86-4157-ACF1-566369920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19200"/>
            <a:ext cx="6114286" cy="36285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724556A-313F-4916-98B5-6FF738D0CA4D}"/>
              </a:ext>
            </a:extLst>
          </p:cNvPr>
          <p:cNvSpPr/>
          <p:nvPr/>
        </p:nvSpPr>
        <p:spPr>
          <a:xfrm>
            <a:off x="2180652" y="1636407"/>
            <a:ext cx="5134357" cy="54958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E143E-2048-41E4-8F43-9D7E31DA7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8B3F2-5509-4FA0-A9D1-EB3513576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0CA9A-EED4-4582-83A4-CEC6FB1F7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7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SURVEY_SETUP Element (2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76119D3-4ED1-4D1E-A827-EE724F3BAAF1}"/>
              </a:ext>
            </a:extLst>
          </p:cNvPr>
          <p:cNvSpPr/>
          <p:nvPr/>
        </p:nvSpPr>
        <p:spPr>
          <a:xfrm>
            <a:off x="7499154" y="0"/>
            <a:ext cx="1650744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SURVEY SETUP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AED248-DB4B-48C4-95C9-6EB3713B7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19200"/>
            <a:ext cx="6114286" cy="49714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82A960-D6CE-4941-A30A-75E4267995F2}"/>
              </a:ext>
            </a:extLst>
          </p:cNvPr>
          <p:cNvSpPr txBox="1"/>
          <p:nvPr/>
        </p:nvSpPr>
        <p:spPr>
          <a:xfrm rot="20974169">
            <a:off x="3361943" y="625719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13 sub-elements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9A1D7-42C3-4A68-9E9D-6D79240C5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546E2-1F44-432A-BF6B-C2508A1E1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304C7E-B9F7-4CF5-BD3E-D9FC13AD8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18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192019-C21C-4B28-9575-62A359360AB6}"/>
              </a:ext>
            </a:extLst>
          </p:cNvPr>
          <p:cNvSpPr/>
          <p:nvPr/>
        </p:nvSpPr>
        <p:spPr>
          <a:xfrm>
            <a:off x="3438113" y="2631972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4DC22A-91CF-48D2-8D4B-CC0E5838BA68}"/>
              </a:ext>
            </a:extLst>
          </p:cNvPr>
          <p:cNvSpPr/>
          <p:nvPr/>
        </p:nvSpPr>
        <p:spPr>
          <a:xfrm>
            <a:off x="3949143" y="3691854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83D378-2911-4243-BB55-DA591808EC7B}"/>
              </a:ext>
            </a:extLst>
          </p:cNvPr>
          <p:cNvSpPr/>
          <p:nvPr/>
        </p:nvSpPr>
        <p:spPr>
          <a:xfrm>
            <a:off x="2459328" y="5982788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5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SURVEY_SETUP Table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76119D3-4ED1-4D1E-A827-EE724F3BAAF1}"/>
              </a:ext>
            </a:extLst>
          </p:cNvPr>
          <p:cNvSpPr/>
          <p:nvPr/>
        </p:nvSpPr>
        <p:spPr>
          <a:xfrm>
            <a:off x="7499154" y="0"/>
            <a:ext cx="1650744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SURVEY SETUP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6E985FD-6FF1-4F15-88BF-DB54B97189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576034"/>
              </p:ext>
            </p:extLst>
          </p:nvPr>
        </p:nvGraphicFramePr>
        <p:xfrm>
          <a:off x="350951" y="1505264"/>
          <a:ext cx="8442097" cy="1155618"/>
        </p:xfrm>
        <a:graphic>
          <a:graphicData uri="http://schemas.openxmlformats.org/drawingml/2006/table">
            <a:tbl>
              <a:tblPr/>
              <a:tblGrid>
                <a:gridCol w="749032">
                  <a:extLst>
                    <a:ext uri="{9D8B030D-6E8A-4147-A177-3AD203B41FA5}">
                      <a16:colId xmlns:a16="http://schemas.microsoft.com/office/drawing/2014/main" val="936044552"/>
                    </a:ext>
                  </a:extLst>
                </a:gridCol>
                <a:gridCol w="441057">
                  <a:extLst>
                    <a:ext uri="{9D8B030D-6E8A-4147-A177-3AD203B41FA5}">
                      <a16:colId xmlns:a16="http://schemas.microsoft.com/office/drawing/2014/main" val="2675698284"/>
                    </a:ext>
                  </a:extLst>
                </a:gridCol>
                <a:gridCol w="729982">
                  <a:extLst>
                    <a:ext uri="{9D8B030D-6E8A-4147-A177-3AD203B41FA5}">
                      <a16:colId xmlns:a16="http://schemas.microsoft.com/office/drawing/2014/main" val="2333084759"/>
                    </a:ext>
                  </a:extLst>
                </a:gridCol>
                <a:gridCol w="501382">
                  <a:extLst>
                    <a:ext uri="{9D8B030D-6E8A-4147-A177-3AD203B41FA5}">
                      <a16:colId xmlns:a16="http://schemas.microsoft.com/office/drawing/2014/main" val="113707321"/>
                    </a:ext>
                  </a:extLst>
                </a:gridCol>
                <a:gridCol w="533132">
                  <a:extLst>
                    <a:ext uri="{9D8B030D-6E8A-4147-A177-3AD203B41FA5}">
                      <a16:colId xmlns:a16="http://schemas.microsoft.com/office/drawing/2014/main" val="1085957699"/>
                    </a:ext>
                  </a:extLst>
                </a:gridCol>
                <a:gridCol w="410895">
                  <a:extLst>
                    <a:ext uri="{9D8B030D-6E8A-4147-A177-3AD203B41FA5}">
                      <a16:colId xmlns:a16="http://schemas.microsoft.com/office/drawing/2014/main" val="589803462"/>
                    </a:ext>
                  </a:extLst>
                </a:gridCol>
                <a:gridCol w="1104632">
                  <a:extLst>
                    <a:ext uri="{9D8B030D-6E8A-4147-A177-3AD203B41FA5}">
                      <a16:colId xmlns:a16="http://schemas.microsoft.com/office/drawing/2014/main" val="2043093304"/>
                    </a:ext>
                  </a:extLst>
                </a:gridCol>
                <a:gridCol w="974457">
                  <a:extLst>
                    <a:ext uri="{9D8B030D-6E8A-4147-A177-3AD203B41FA5}">
                      <a16:colId xmlns:a16="http://schemas.microsoft.com/office/drawing/2014/main" val="370390828"/>
                    </a:ext>
                  </a:extLst>
                </a:gridCol>
                <a:gridCol w="495032">
                  <a:extLst>
                    <a:ext uri="{9D8B030D-6E8A-4147-A177-3AD203B41FA5}">
                      <a16:colId xmlns:a16="http://schemas.microsoft.com/office/drawing/2014/main" val="2284166139"/>
                    </a:ext>
                  </a:extLst>
                </a:gridCol>
                <a:gridCol w="693470">
                  <a:extLst>
                    <a:ext uri="{9D8B030D-6E8A-4147-A177-3AD203B41FA5}">
                      <a16:colId xmlns:a16="http://schemas.microsoft.com/office/drawing/2014/main" val="2533072595"/>
                    </a:ext>
                  </a:extLst>
                </a:gridCol>
                <a:gridCol w="241032">
                  <a:extLst>
                    <a:ext uri="{9D8B030D-6E8A-4147-A177-3AD203B41FA5}">
                      <a16:colId xmlns:a16="http://schemas.microsoft.com/office/drawing/2014/main" val="4241132692"/>
                    </a:ext>
                  </a:extLst>
                </a:gridCol>
                <a:gridCol w="720457">
                  <a:extLst>
                    <a:ext uri="{9D8B030D-6E8A-4147-A177-3AD203B41FA5}">
                      <a16:colId xmlns:a16="http://schemas.microsoft.com/office/drawing/2014/main" val="2255107068"/>
                    </a:ext>
                  </a:extLst>
                </a:gridCol>
                <a:gridCol w="396607">
                  <a:extLst>
                    <a:ext uri="{9D8B030D-6E8A-4147-A177-3AD203B41FA5}">
                      <a16:colId xmlns:a16="http://schemas.microsoft.com/office/drawing/2014/main" val="2996518762"/>
                    </a:ext>
                  </a:extLst>
                </a:gridCol>
                <a:gridCol w="450930">
                  <a:extLst>
                    <a:ext uri="{9D8B030D-6E8A-4147-A177-3AD203B41FA5}">
                      <a16:colId xmlns:a16="http://schemas.microsoft.com/office/drawing/2014/main" val="706247275"/>
                    </a:ext>
                  </a:extLst>
                </a:gridCol>
              </a:tblGrid>
              <a:tr h="7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PROCESSING_SOFTWARE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NETWORKRTK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295711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SOLUTION_TYPE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OPERATOR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VERSION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SOFTWARE_URL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CORRECTOR_FORMAT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MOUNT_POINT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IP_ADDRESS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IP_PORT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778083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343496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625958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98264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00000042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NetworkRTK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FOB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VRS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https://www.trimble.com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RTCM 3.1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KeyNetGPS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VRS_RTCM3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VRS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209.255.196.164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2101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85603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8031253"/>
                  </a:ext>
                </a:extLst>
              </a:tr>
              <a:tr h="124314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748186"/>
                  </a:ext>
                </a:extLst>
              </a:tr>
              <a:tr h="1305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97987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79CE58B-036E-4C1F-9343-74AEBAC9E9AB}"/>
              </a:ext>
            </a:extLst>
          </p:cNvPr>
          <p:cNvSpPr txBox="1"/>
          <p:nvPr/>
        </p:nvSpPr>
        <p:spPr>
          <a:xfrm>
            <a:off x="1143000" y="1103869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4EA72-187C-41B2-82DC-E1FFD810D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475" y="3048000"/>
            <a:ext cx="4819048" cy="2600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39F2E7-C552-4A88-BA7C-B08C3C8D3AAC}"/>
              </a:ext>
            </a:extLst>
          </p:cNvPr>
          <p:cNvCxnSpPr>
            <a:cxnSpLocks/>
          </p:cNvCxnSpPr>
          <p:nvPr/>
        </p:nvCxnSpPr>
        <p:spPr>
          <a:xfrm>
            <a:off x="39824" y="2209800"/>
            <a:ext cx="2649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597AE64-224E-4DD7-89BC-743A4E28FFDD}"/>
              </a:ext>
            </a:extLst>
          </p:cNvPr>
          <p:cNvSpPr txBox="1"/>
          <p:nvPr/>
        </p:nvSpPr>
        <p:spPr>
          <a:xfrm rot="20920043">
            <a:off x="377414" y="4327339"/>
            <a:ext cx="1649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066.GVX has only 1 SURVEY_SETUP record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42A807-6904-4D7E-8D21-EF897FEBD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CD004-86EB-4333-892C-1FEFFA0D2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D5FE97-966F-491D-9F67-0BC7EC24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1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ED19B-9394-4C33-9777-95C51D66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NGS GVX Support Page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DE872-FDAC-4C13-A7EB-C98B108F25E1}"/>
              </a:ext>
            </a:extLst>
          </p:cNvPr>
          <p:cNvSpPr txBox="1"/>
          <p:nvPr/>
        </p:nvSpPr>
        <p:spPr>
          <a:xfrm>
            <a:off x="6230342" y="1152708"/>
            <a:ext cx="27445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990000"/>
                </a:solidFill>
                <a:effectLst/>
                <a:latin typeface="arial" panose="020B0604020202020204" pitchFamily="34" charset="0"/>
              </a:rPr>
              <a:t>GVX: The GNSS Vector Exchange File Format</a:t>
            </a:r>
          </a:p>
          <a:p>
            <a:r>
              <a:rPr lang="en-US" dirty="0"/>
              <a:t>https://geodesy.noaa.gov/data/formats/GVX/index.shtml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1E3F98-122F-4AA3-9656-7B6A1C112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18" y="1133474"/>
            <a:ext cx="5843157" cy="560070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FC2251-B9F8-4443-BC04-7FF8EE1A5502}"/>
              </a:ext>
            </a:extLst>
          </p:cNvPr>
          <p:cNvSpPr/>
          <p:nvPr/>
        </p:nvSpPr>
        <p:spPr>
          <a:xfrm>
            <a:off x="247651" y="4717082"/>
            <a:ext cx="5982692" cy="98821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B5BDA3-BD6B-43CB-80BB-06AF039C7DB4}"/>
              </a:ext>
            </a:extLst>
          </p:cNvPr>
          <p:cNvSpPr txBox="1"/>
          <p:nvPr/>
        </p:nvSpPr>
        <p:spPr>
          <a:xfrm rot="21234713">
            <a:off x="319518" y="4841855"/>
            <a:ext cx="2175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Example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GVX Schema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807E7-4389-47E9-B215-F016BC23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5F74BD-23B9-4AC2-B0FC-CC90D033D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318827-FB1E-416C-ACF0-92B5B42D1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Element (1 of 3)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5F167-547B-48A3-81ED-FE6285A3C92B}"/>
              </a:ext>
            </a:extLst>
          </p:cNvPr>
          <p:cNvSpPr/>
          <p:nvPr/>
        </p:nvSpPr>
        <p:spPr>
          <a:xfrm>
            <a:off x="7504727" y="0"/>
            <a:ext cx="1639273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POINT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FE219E-C44E-4097-AF73-C418B22D4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318" y="1219200"/>
            <a:ext cx="4843364" cy="55626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4A7206-FF61-4E5B-AB27-9CD43BA3DCAE}"/>
              </a:ext>
            </a:extLst>
          </p:cNvPr>
          <p:cNvSpPr/>
          <p:nvPr/>
        </p:nvSpPr>
        <p:spPr>
          <a:xfrm>
            <a:off x="3907853" y="1469230"/>
            <a:ext cx="2156397" cy="13731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BB589-761B-423C-9777-D557C964D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130F5-6301-465E-B401-781B37256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11DC7-C4F7-436F-B319-B01B18907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20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404324-A4FE-4095-A007-28FC96348D0E}"/>
              </a:ext>
            </a:extLst>
          </p:cNvPr>
          <p:cNvSpPr/>
          <p:nvPr/>
        </p:nvSpPr>
        <p:spPr>
          <a:xfrm>
            <a:off x="5114554" y="2293540"/>
            <a:ext cx="619496" cy="189310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01F73C-1287-49A9-B087-A30859179B5F}"/>
              </a:ext>
            </a:extLst>
          </p:cNvPr>
          <p:cNvSpPr/>
          <p:nvPr/>
        </p:nvSpPr>
        <p:spPr>
          <a:xfrm>
            <a:off x="4676303" y="4839890"/>
            <a:ext cx="619496" cy="189310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8B855A-B315-40F4-8BA4-43D0A5414393}"/>
              </a:ext>
            </a:extLst>
          </p:cNvPr>
          <p:cNvSpPr/>
          <p:nvPr/>
        </p:nvSpPr>
        <p:spPr>
          <a:xfrm>
            <a:off x="4892304" y="5290741"/>
            <a:ext cx="619496" cy="189310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1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0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Element (2 of 3)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5F167-547B-48A3-81ED-FE6285A3C92B}"/>
              </a:ext>
            </a:extLst>
          </p:cNvPr>
          <p:cNvSpPr/>
          <p:nvPr/>
        </p:nvSpPr>
        <p:spPr>
          <a:xfrm>
            <a:off x="7504727" y="0"/>
            <a:ext cx="1639273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POINT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B81C6-C963-4B6B-87B6-4745F954B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318" y="1219200"/>
            <a:ext cx="4843364" cy="5562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2AE5C6-6F62-4302-A61A-51FC4AB9199C}"/>
              </a:ext>
            </a:extLst>
          </p:cNvPr>
          <p:cNvSpPr txBox="1"/>
          <p:nvPr/>
        </p:nvSpPr>
        <p:spPr>
          <a:xfrm rot="20974169">
            <a:off x="7132043" y="5799250"/>
            <a:ext cx="158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28 sub-elements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5FAE3-4753-41E1-A2BA-E1183F76F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3BB96D-A912-4E19-9B45-663EB2A54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7E111F-7946-4BE4-87A0-684BB0BA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FEDEBE-D735-47AD-A1DE-5E2B6CDBAFB6}"/>
              </a:ext>
            </a:extLst>
          </p:cNvPr>
          <p:cNvSpPr/>
          <p:nvPr/>
        </p:nvSpPr>
        <p:spPr>
          <a:xfrm>
            <a:off x="5520954" y="2387600"/>
            <a:ext cx="727446" cy="189310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378157-9EB8-442E-8B68-615D1C35FABD}"/>
              </a:ext>
            </a:extLst>
          </p:cNvPr>
          <p:cNvSpPr/>
          <p:nvPr/>
        </p:nvSpPr>
        <p:spPr>
          <a:xfrm>
            <a:off x="4524004" y="3603030"/>
            <a:ext cx="727446" cy="189310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319652-EF8B-4E80-9677-2EBB2C3DDDD3}"/>
              </a:ext>
            </a:extLst>
          </p:cNvPr>
          <p:cNvSpPr/>
          <p:nvPr/>
        </p:nvSpPr>
        <p:spPr>
          <a:xfrm>
            <a:off x="5536222" y="5416550"/>
            <a:ext cx="727446" cy="189310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5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Table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5F167-547B-48A3-81ED-FE6285A3C92B}"/>
              </a:ext>
            </a:extLst>
          </p:cNvPr>
          <p:cNvSpPr/>
          <p:nvPr/>
        </p:nvSpPr>
        <p:spPr>
          <a:xfrm>
            <a:off x="7504727" y="0"/>
            <a:ext cx="1639273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POINT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BDE45E8-4992-4B58-A4C8-829E00B18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9818"/>
              </p:ext>
            </p:extLst>
          </p:nvPr>
        </p:nvGraphicFramePr>
        <p:xfrm>
          <a:off x="90244" y="1719979"/>
          <a:ext cx="8963512" cy="584739"/>
        </p:xfrm>
        <a:graphic>
          <a:graphicData uri="http://schemas.openxmlformats.org/drawingml/2006/table">
            <a:tbl>
              <a:tblPr/>
              <a:tblGrid>
                <a:gridCol w="483805">
                  <a:extLst>
                    <a:ext uri="{9D8B030D-6E8A-4147-A177-3AD203B41FA5}">
                      <a16:colId xmlns:a16="http://schemas.microsoft.com/office/drawing/2014/main" val="3192848544"/>
                    </a:ext>
                  </a:extLst>
                </a:gridCol>
                <a:gridCol w="268133">
                  <a:extLst>
                    <a:ext uri="{9D8B030D-6E8A-4147-A177-3AD203B41FA5}">
                      <a16:colId xmlns:a16="http://schemas.microsoft.com/office/drawing/2014/main" val="1708568218"/>
                    </a:ext>
                  </a:extLst>
                </a:gridCol>
                <a:gridCol w="507121">
                  <a:extLst>
                    <a:ext uri="{9D8B030D-6E8A-4147-A177-3AD203B41FA5}">
                      <a16:colId xmlns:a16="http://schemas.microsoft.com/office/drawing/2014/main" val="1080104878"/>
                    </a:ext>
                  </a:extLst>
                </a:gridCol>
                <a:gridCol w="153011">
                  <a:extLst>
                    <a:ext uri="{9D8B030D-6E8A-4147-A177-3AD203B41FA5}">
                      <a16:colId xmlns:a16="http://schemas.microsoft.com/office/drawing/2014/main" val="2269090741"/>
                    </a:ext>
                  </a:extLst>
                </a:gridCol>
                <a:gridCol w="378883">
                  <a:extLst>
                    <a:ext uri="{9D8B030D-6E8A-4147-A177-3AD203B41FA5}">
                      <a16:colId xmlns:a16="http://schemas.microsoft.com/office/drawing/2014/main" val="932677214"/>
                    </a:ext>
                  </a:extLst>
                </a:gridCol>
                <a:gridCol w="314764">
                  <a:extLst>
                    <a:ext uri="{9D8B030D-6E8A-4147-A177-3AD203B41FA5}">
                      <a16:colId xmlns:a16="http://schemas.microsoft.com/office/drawing/2014/main" val="3332404769"/>
                    </a:ext>
                  </a:extLst>
                </a:gridCol>
                <a:gridCol w="308936">
                  <a:extLst>
                    <a:ext uri="{9D8B030D-6E8A-4147-A177-3AD203B41FA5}">
                      <a16:colId xmlns:a16="http://schemas.microsoft.com/office/drawing/2014/main" val="3542691467"/>
                    </a:ext>
                  </a:extLst>
                </a:gridCol>
                <a:gridCol w="530437">
                  <a:extLst>
                    <a:ext uri="{9D8B030D-6E8A-4147-A177-3AD203B41FA5}">
                      <a16:colId xmlns:a16="http://schemas.microsoft.com/office/drawing/2014/main" val="1052817369"/>
                    </a:ext>
                  </a:extLst>
                </a:gridCol>
                <a:gridCol w="507121">
                  <a:extLst>
                    <a:ext uri="{9D8B030D-6E8A-4147-A177-3AD203B41FA5}">
                      <a16:colId xmlns:a16="http://schemas.microsoft.com/office/drawing/2014/main" val="1751623815"/>
                    </a:ext>
                  </a:extLst>
                </a:gridCol>
                <a:gridCol w="568325">
                  <a:extLst>
                    <a:ext uri="{9D8B030D-6E8A-4147-A177-3AD203B41FA5}">
                      <a16:colId xmlns:a16="http://schemas.microsoft.com/office/drawing/2014/main" val="985673066"/>
                    </a:ext>
                  </a:extLst>
                </a:gridCol>
                <a:gridCol w="256475">
                  <a:extLst>
                    <a:ext uri="{9D8B030D-6E8A-4147-A177-3AD203B41FA5}">
                      <a16:colId xmlns:a16="http://schemas.microsoft.com/office/drawing/2014/main" val="2046586191"/>
                    </a:ext>
                  </a:extLst>
                </a:gridCol>
                <a:gridCol w="415315">
                  <a:extLst>
                    <a:ext uri="{9D8B030D-6E8A-4147-A177-3AD203B41FA5}">
                      <a16:colId xmlns:a16="http://schemas.microsoft.com/office/drawing/2014/main" val="1808194721"/>
                    </a:ext>
                  </a:extLst>
                </a:gridCol>
                <a:gridCol w="432802">
                  <a:extLst>
                    <a:ext uri="{9D8B030D-6E8A-4147-A177-3AD203B41FA5}">
                      <a16:colId xmlns:a16="http://schemas.microsoft.com/office/drawing/2014/main" val="964110921"/>
                    </a:ext>
                  </a:extLst>
                </a:gridCol>
                <a:gridCol w="507121">
                  <a:extLst>
                    <a:ext uri="{9D8B030D-6E8A-4147-A177-3AD203B41FA5}">
                      <a16:colId xmlns:a16="http://schemas.microsoft.com/office/drawing/2014/main" val="718122253"/>
                    </a:ext>
                  </a:extLst>
                </a:gridCol>
                <a:gridCol w="445917">
                  <a:extLst>
                    <a:ext uri="{9D8B030D-6E8A-4147-A177-3AD203B41FA5}">
                      <a16:colId xmlns:a16="http://schemas.microsoft.com/office/drawing/2014/main" val="1327854534"/>
                    </a:ext>
                  </a:extLst>
                </a:gridCol>
                <a:gridCol w="463403">
                  <a:extLst>
                    <a:ext uri="{9D8B030D-6E8A-4147-A177-3AD203B41FA5}">
                      <a16:colId xmlns:a16="http://schemas.microsoft.com/office/drawing/2014/main" val="2835096842"/>
                    </a:ext>
                  </a:extLst>
                </a:gridCol>
                <a:gridCol w="520236">
                  <a:extLst>
                    <a:ext uri="{9D8B030D-6E8A-4147-A177-3AD203B41FA5}">
                      <a16:colId xmlns:a16="http://schemas.microsoft.com/office/drawing/2014/main" val="483041391"/>
                    </a:ext>
                  </a:extLst>
                </a:gridCol>
                <a:gridCol w="174870">
                  <a:extLst>
                    <a:ext uri="{9D8B030D-6E8A-4147-A177-3AD203B41FA5}">
                      <a16:colId xmlns:a16="http://schemas.microsoft.com/office/drawing/2014/main" val="3438082040"/>
                    </a:ext>
                  </a:extLst>
                </a:gridCol>
                <a:gridCol w="174870">
                  <a:extLst>
                    <a:ext uri="{9D8B030D-6E8A-4147-A177-3AD203B41FA5}">
                      <a16:colId xmlns:a16="http://schemas.microsoft.com/office/drawing/2014/main" val="2076340838"/>
                    </a:ext>
                  </a:extLst>
                </a:gridCol>
                <a:gridCol w="174870">
                  <a:extLst>
                    <a:ext uri="{9D8B030D-6E8A-4147-A177-3AD203B41FA5}">
                      <a16:colId xmlns:a16="http://schemas.microsoft.com/office/drawing/2014/main" val="2279413195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1438199976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3168579675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643981262"/>
                    </a:ext>
                  </a:extLst>
                </a:gridCol>
                <a:gridCol w="122409">
                  <a:extLst>
                    <a:ext uri="{9D8B030D-6E8A-4147-A177-3AD203B41FA5}">
                      <a16:colId xmlns:a16="http://schemas.microsoft.com/office/drawing/2014/main" val="1290839181"/>
                    </a:ext>
                  </a:extLst>
                </a:gridCol>
                <a:gridCol w="118037">
                  <a:extLst>
                    <a:ext uri="{9D8B030D-6E8A-4147-A177-3AD203B41FA5}">
                      <a16:colId xmlns:a16="http://schemas.microsoft.com/office/drawing/2014/main" val="2556881911"/>
                    </a:ext>
                  </a:extLst>
                </a:gridCol>
                <a:gridCol w="118037">
                  <a:extLst>
                    <a:ext uri="{9D8B030D-6E8A-4147-A177-3AD203B41FA5}">
                      <a16:colId xmlns:a16="http://schemas.microsoft.com/office/drawing/2014/main" val="2089585741"/>
                    </a:ext>
                  </a:extLst>
                </a:gridCol>
                <a:gridCol w="113665">
                  <a:extLst>
                    <a:ext uri="{9D8B030D-6E8A-4147-A177-3AD203B41FA5}">
                      <a16:colId xmlns:a16="http://schemas.microsoft.com/office/drawing/2014/main" val="2006036221"/>
                    </a:ext>
                  </a:extLst>
                </a:gridCol>
                <a:gridCol w="113665">
                  <a:extLst>
                    <a:ext uri="{9D8B030D-6E8A-4147-A177-3AD203B41FA5}">
                      <a16:colId xmlns:a16="http://schemas.microsoft.com/office/drawing/2014/main" val="2108963297"/>
                    </a:ext>
                  </a:extLst>
                </a:gridCol>
                <a:gridCol w="109294">
                  <a:extLst>
                    <a:ext uri="{9D8B030D-6E8A-4147-A177-3AD203B41FA5}">
                      <a16:colId xmlns:a16="http://schemas.microsoft.com/office/drawing/2014/main" val="2671780134"/>
                    </a:ext>
                  </a:extLst>
                </a:gridCol>
              </a:tblGrid>
              <a:tr h="5987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COORDINATES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GEODETIC_COORDINATES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GEOCENTRIC_COORDINATES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CORRELATION_MATRIX_LOCAL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CORRELATION_MATRIX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397644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EQUIPMENT_ID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ARP_HEIGHT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POINT_TYPE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NETWORK_LOCATION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TILT_COMPENSATOR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REFERENCE_SYSTEM_ID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EPOCH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LATITUDE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ELLIPSOIDAL_HEIGHT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SDN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SDU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PNE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PNU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PEU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SDY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SDZ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PXY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PXZ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PYZ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671948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627236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93529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88648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00000045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PRS87926747413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00000049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Keyed-in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2010.0000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39.935084521832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-77.659293358481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169.771458608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1046708.79220401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-4784306.74711840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4072570.41333930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651796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00000057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TANE_TR_066A_01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00000056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2010.0000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39.663351509617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-77.183549366876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111.806363310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1090672.00390682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-4794238.86798448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4049352.88271511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910341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00000067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TANE_TR_066A_02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00000056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2010.0000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39.663351531048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-77.183549262873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111.797773989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1090672.01080570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-4794238.85807641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4049352.87906444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048074"/>
                  </a:ext>
                </a:extLst>
              </a:tr>
              <a:tr h="6416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1" marR="4011" marT="40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2383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4E70D60-2E6D-4CF2-B118-E9CEB8C77F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717291"/>
              </p:ext>
            </p:extLst>
          </p:nvPr>
        </p:nvGraphicFramePr>
        <p:xfrm>
          <a:off x="238026" y="2503080"/>
          <a:ext cx="7518401" cy="1365885"/>
        </p:xfrm>
        <a:graphic>
          <a:graphicData uri="http://schemas.openxmlformats.org/drawingml/2006/table">
            <a:tbl>
              <a:tblPr/>
              <a:tblGrid>
                <a:gridCol w="1053655">
                  <a:extLst>
                    <a:ext uri="{9D8B030D-6E8A-4147-A177-3AD203B41FA5}">
                      <a16:colId xmlns:a16="http://schemas.microsoft.com/office/drawing/2014/main" val="3818707413"/>
                    </a:ext>
                  </a:extLst>
                </a:gridCol>
                <a:gridCol w="583953">
                  <a:extLst>
                    <a:ext uri="{9D8B030D-6E8A-4147-A177-3AD203B41FA5}">
                      <a16:colId xmlns:a16="http://schemas.microsoft.com/office/drawing/2014/main" val="1990347190"/>
                    </a:ext>
                  </a:extLst>
                </a:gridCol>
                <a:gridCol w="1104434">
                  <a:extLst>
                    <a:ext uri="{9D8B030D-6E8A-4147-A177-3AD203B41FA5}">
                      <a16:colId xmlns:a16="http://schemas.microsoft.com/office/drawing/2014/main" val="3202096984"/>
                    </a:ext>
                  </a:extLst>
                </a:gridCol>
                <a:gridCol w="333234">
                  <a:extLst>
                    <a:ext uri="{9D8B030D-6E8A-4147-A177-3AD203B41FA5}">
                      <a16:colId xmlns:a16="http://schemas.microsoft.com/office/drawing/2014/main" val="1592314546"/>
                    </a:ext>
                  </a:extLst>
                </a:gridCol>
                <a:gridCol w="825152">
                  <a:extLst>
                    <a:ext uri="{9D8B030D-6E8A-4147-A177-3AD203B41FA5}">
                      <a16:colId xmlns:a16="http://schemas.microsoft.com/office/drawing/2014/main" val="1683396594"/>
                    </a:ext>
                  </a:extLst>
                </a:gridCol>
                <a:gridCol w="685511">
                  <a:extLst>
                    <a:ext uri="{9D8B030D-6E8A-4147-A177-3AD203B41FA5}">
                      <a16:colId xmlns:a16="http://schemas.microsoft.com/office/drawing/2014/main" val="987643610"/>
                    </a:ext>
                  </a:extLst>
                </a:gridCol>
                <a:gridCol w="672816">
                  <a:extLst>
                    <a:ext uri="{9D8B030D-6E8A-4147-A177-3AD203B41FA5}">
                      <a16:colId xmlns:a16="http://schemas.microsoft.com/office/drawing/2014/main" val="4137616537"/>
                    </a:ext>
                  </a:extLst>
                </a:gridCol>
                <a:gridCol w="1155212">
                  <a:extLst>
                    <a:ext uri="{9D8B030D-6E8A-4147-A177-3AD203B41FA5}">
                      <a16:colId xmlns:a16="http://schemas.microsoft.com/office/drawing/2014/main" val="2292993100"/>
                    </a:ext>
                  </a:extLst>
                </a:gridCol>
                <a:gridCol w="1104434">
                  <a:extLst>
                    <a:ext uri="{9D8B030D-6E8A-4147-A177-3AD203B41FA5}">
                      <a16:colId xmlns:a16="http://schemas.microsoft.com/office/drawing/2014/main" val="938312870"/>
                    </a:ext>
                  </a:extLst>
                </a:gridCol>
              </a:tblGrid>
              <a:tr h="6401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06596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EQUIPMENT_ID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ARP_HEIGHT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POINT_TYPE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NETWORK_LOCATION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TILT_COMPENSATOR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50017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92393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302778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06059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PRS87926747413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Keyed-in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15916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TANE_TR_066A_01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78055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TANE_TR_066A_02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90667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262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C092AA4-B24D-405D-A406-A01BDCB13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580648"/>
              </p:ext>
            </p:extLst>
          </p:nvPr>
        </p:nvGraphicFramePr>
        <p:xfrm>
          <a:off x="817599" y="3970654"/>
          <a:ext cx="7874001" cy="1365885"/>
        </p:xfrm>
        <a:graphic>
          <a:graphicData uri="http://schemas.openxmlformats.org/drawingml/2006/table">
            <a:tbl>
              <a:tblPr/>
              <a:tblGrid>
                <a:gridCol w="1239750">
                  <a:extLst>
                    <a:ext uri="{9D8B030D-6E8A-4147-A177-3AD203B41FA5}">
                      <a16:colId xmlns:a16="http://schemas.microsoft.com/office/drawing/2014/main" val="1423679767"/>
                    </a:ext>
                  </a:extLst>
                </a:gridCol>
                <a:gridCol w="559477">
                  <a:extLst>
                    <a:ext uri="{9D8B030D-6E8A-4147-A177-3AD203B41FA5}">
                      <a16:colId xmlns:a16="http://schemas.microsoft.com/office/drawing/2014/main" val="1997413550"/>
                    </a:ext>
                  </a:extLst>
                </a:gridCol>
                <a:gridCol w="905971">
                  <a:extLst>
                    <a:ext uri="{9D8B030D-6E8A-4147-A177-3AD203B41FA5}">
                      <a16:colId xmlns:a16="http://schemas.microsoft.com/office/drawing/2014/main" val="2754387225"/>
                    </a:ext>
                  </a:extLst>
                </a:gridCol>
                <a:gridCol w="944117">
                  <a:extLst>
                    <a:ext uri="{9D8B030D-6E8A-4147-A177-3AD203B41FA5}">
                      <a16:colId xmlns:a16="http://schemas.microsoft.com/office/drawing/2014/main" val="3316398474"/>
                    </a:ext>
                  </a:extLst>
                </a:gridCol>
                <a:gridCol w="1106238">
                  <a:extLst>
                    <a:ext uri="{9D8B030D-6E8A-4147-A177-3AD203B41FA5}">
                      <a16:colId xmlns:a16="http://schemas.microsoft.com/office/drawing/2014/main" val="4028508493"/>
                    </a:ext>
                  </a:extLst>
                </a:gridCol>
                <a:gridCol w="972727">
                  <a:extLst>
                    <a:ext uri="{9D8B030D-6E8A-4147-A177-3AD203B41FA5}">
                      <a16:colId xmlns:a16="http://schemas.microsoft.com/office/drawing/2014/main" val="2006670621"/>
                    </a:ext>
                  </a:extLst>
                </a:gridCol>
                <a:gridCol w="1010873">
                  <a:extLst>
                    <a:ext uri="{9D8B030D-6E8A-4147-A177-3AD203B41FA5}">
                      <a16:colId xmlns:a16="http://schemas.microsoft.com/office/drawing/2014/main" val="2699319057"/>
                    </a:ext>
                  </a:extLst>
                </a:gridCol>
                <a:gridCol w="1134848">
                  <a:extLst>
                    <a:ext uri="{9D8B030D-6E8A-4147-A177-3AD203B41FA5}">
                      <a16:colId xmlns:a16="http://schemas.microsoft.com/office/drawing/2014/main" val="2766681022"/>
                    </a:ext>
                  </a:extLst>
                </a:gridCol>
              </a:tblGrid>
              <a:tr h="10572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COORDINATES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GEODETIC_COORDINATES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GEOCENTRIC_COORDINATES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66265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REFERENCE_SYSTEM_ID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EPOCH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LATITUDE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ELLIPSOIDAL_HEIGHT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683313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0678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4589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64529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39.935084521832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-77.659293358481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169.771458608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1046708.79220401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-4784306.74711840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4072570.41333930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76352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39.663351509617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-77.183549366876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111.806363310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1090672.00390682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-4794238.86798448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4049352.88271511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0809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39.663351531048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-77.183549262873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111.797773989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1090672.01080570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-4794238.85807641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4049352.87906444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83078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2196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78A6FEF-C480-456F-9552-A99A8FEB2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016822"/>
              </p:ext>
            </p:extLst>
          </p:nvPr>
        </p:nvGraphicFramePr>
        <p:xfrm>
          <a:off x="4900856" y="5409209"/>
          <a:ext cx="4152900" cy="1365885"/>
        </p:xfrm>
        <a:graphic>
          <a:graphicData uri="http://schemas.openxmlformats.org/drawingml/2006/table">
            <a:tbl>
              <a:tblPr/>
              <a:tblGrid>
                <a:gridCol w="381876">
                  <a:extLst>
                    <a:ext uri="{9D8B030D-6E8A-4147-A177-3AD203B41FA5}">
                      <a16:colId xmlns:a16="http://schemas.microsoft.com/office/drawing/2014/main" val="1107647550"/>
                    </a:ext>
                  </a:extLst>
                </a:gridCol>
                <a:gridCol w="381876">
                  <a:extLst>
                    <a:ext uri="{9D8B030D-6E8A-4147-A177-3AD203B41FA5}">
                      <a16:colId xmlns:a16="http://schemas.microsoft.com/office/drawing/2014/main" val="4137399369"/>
                    </a:ext>
                  </a:extLst>
                </a:gridCol>
                <a:gridCol w="381876">
                  <a:extLst>
                    <a:ext uri="{9D8B030D-6E8A-4147-A177-3AD203B41FA5}">
                      <a16:colId xmlns:a16="http://schemas.microsoft.com/office/drawing/2014/main" val="4065152642"/>
                    </a:ext>
                  </a:extLst>
                </a:gridCol>
                <a:gridCol w="496439">
                  <a:extLst>
                    <a:ext uri="{9D8B030D-6E8A-4147-A177-3AD203B41FA5}">
                      <a16:colId xmlns:a16="http://schemas.microsoft.com/office/drawing/2014/main" val="3840243033"/>
                    </a:ext>
                  </a:extLst>
                </a:gridCol>
                <a:gridCol w="496439">
                  <a:extLst>
                    <a:ext uri="{9D8B030D-6E8A-4147-A177-3AD203B41FA5}">
                      <a16:colId xmlns:a16="http://schemas.microsoft.com/office/drawing/2014/main" val="1254986967"/>
                    </a:ext>
                  </a:extLst>
                </a:gridCol>
                <a:gridCol w="496439">
                  <a:extLst>
                    <a:ext uri="{9D8B030D-6E8A-4147-A177-3AD203B41FA5}">
                      <a16:colId xmlns:a16="http://schemas.microsoft.com/office/drawing/2014/main" val="2713841539"/>
                    </a:ext>
                  </a:extLst>
                </a:gridCol>
                <a:gridCol w="267313">
                  <a:extLst>
                    <a:ext uri="{9D8B030D-6E8A-4147-A177-3AD203B41FA5}">
                      <a16:colId xmlns:a16="http://schemas.microsoft.com/office/drawing/2014/main" val="585297893"/>
                    </a:ext>
                  </a:extLst>
                </a:gridCol>
                <a:gridCol w="257766">
                  <a:extLst>
                    <a:ext uri="{9D8B030D-6E8A-4147-A177-3AD203B41FA5}">
                      <a16:colId xmlns:a16="http://schemas.microsoft.com/office/drawing/2014/main" val="3006520738"/>
                    </a:ext>
                  </a:extLst>
                </a:gridCol>
                <a:gridCol w="257766">
                  <a:extLst>
                    <a:ext uri="{9D8B030D-6E8A-4147-A177-3AD203B41FA5}">
                      <a16:colId xmlns:a16="http://schemas.microsoft.com/office/drawing/2014/main" val="3532261864"/>
                    </a:ext>
                  </a:extLst>
                </a:gridCol>
                <a:gridCol w="248219">
                  <a:extLst>
                    <a:ext uri="{9D8B030D-6E8A-4147-A177-3AD203B41FA5}">
                      <a16:colId xmlns:a16="http://schemas.microsoft.com/office/drawing/2014/main" val="1235878982"/>
                    </a:ext>
                  </a:extLst>
                </a:gridCol>
                <a:gridCol w="248219">
                  <a:extLst>
                    <a:ext uri="{9D8B030D-6E8A-4147-A177-3AD203B41FA5}">
                      <a16:colId xmlns:a16="http://schemas.microsoft.com/office/drawing/2014/main" val="2455049253"/>
                    </a:ext>
                  </a:extLst>
                </a:gridCol>
                <a:gridCol w="238672">
                  <a:extLst>
                    <a:ext uri="{9D8B030D-6E8A-4147-A177-3AD203B41FA5}">
                      <a16:colId xmlns:a16="http://schemas.microsoft.com/office/drawing/2014/main" val="3815993646"/>
                    </a:ext>
                  </a:extLst>
                </a:gridCol>
              </a:tblGrid>
              <a:tr h="9144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CORRELATION_MATRIX_LOCAL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CORRELATION_MATRIX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44717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PXY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PXZ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PYZ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557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344035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232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13225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396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12147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90865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74456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9ED5712-59D6-4469-A89D-A9E191175556}"/>
              </a:ext>
            </a:extLst>
          </p:cNvPr>
          <p:cNvSpPr txBox="1"/>
          <p:nvPr/>
        </p:nvSpPr>
        <p:spPr>
          <a:xfrm rot="21203246">
            <a:off x="702497" y="5579774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066.GVX has 20 POINT records. </a:t>
            </a:r>
          </a:p>
          <a:p>
            <a:r>
              <a:rPr lang="en-US" sz="1200" i="1" dirty="0">
                <a:solidFill>
                  <a:srgbClr val="0070C0"/>
                </a:solidFill>
              </a:rPr>
              <a:t>Only the first 3 records are shown here.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A5A81-E81C-46F3-B567-D9284317C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73B9E-3A28-4930-94A5-21FA1FA29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B14BE29-CB67-4846-842C-8CE60731B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33D149-1A74-419D-8FC4-98750F4D2D91}"/>
              </a:ext>
            </a:extLst>
          </p:cNvPr>
          <p:cNvSpPr txBox="1"/>
          <p:nvPr/>
        </p:nvSpPr>
        <p:spPr>
          <a:xfrm>
            <a:off x="1102892" y="1319126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</p:spTree>
    <p:extLst>
      <p:ext uri="{BB962C8B-B14F-4D97-AF65-F5344CB8AC3E}">
        <p14:creationId xmlns:p14="http://schemas.microsoft.com/office/powerpoint/2010/main" val="415943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D3D303-4639-4942-9151-7305A4BFA3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473"/>
          <a:stretch/>
        </p:blipFill>
        <p:spPr>
          <a:xfrm>
            <a:off x="94084" y="1066800"/>
            <a:ext cx="5943600" cy="44218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Table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5F167-547B-48A3-81ED-FE6285A3C92B}"/>
              </a:ext>
            </a:extLst>
          </p:cNvPr>
          <p:cNvSpPr/>
          <p:nvPr/>
        </p:nvSpPr>
        <p:spPr>
          <a:xfrm>
            <a:off x="7504727" y="0"/>
            <a:ext cx="1639273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AFA2A4-8CDD-410F-AE43-9074097CA087}"/>
              </a:ext>
            </a:extLst>
          </p:cNvPr>
          <p:cNvSpPr txBox="1"/>
          <p:nvPr/>
        </p:nvSpPr>
        <p:spPr>
          <a:xfrm rot="21203246">
            <a:off x="343091" y="5771836"/>
            <a:ext cx="2998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066.GVX has 20 POINT records. </a:t>
            </a:r>
          </a:p>
          <a:p>
            <a:r>
              <a:rPr lang="en-US" sz="1200" i="1" dirty="0">
                <a:solidFill>
                  <a:srgbClr val="0070C0"/>
                </a:solidFill>
              </a:rPr>
              <a:t>Only the first 2 records are shown in Figure 6.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EFC249-612A-4C6C-8D9E-535FFFF76657}"/>
              </a:ext>
            </a:extLst>
          </p:cNvPr>
          <p:cNvSpPr/>
          <p:nvPr/>
        </p:nvSpPr>
        <p:spPr>
          <a:xfrm>
            <a:off x="371218" y="1257300"/>
            <a:ext cx="5096131" cy="4231341"/>
          </a:xfrm>
          <a:prstGeom prst="rect">
            <a:avLst/>
          </a:prstGeom>
          <a:solidFill>
            <a:srgbClr val="92D050">
              <a:alpha val="6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57C497-E960-43C3-BE7E-7784144F3D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528"/>
          <a:stretch/>
        </p:blipFill>
        <p:spPr>
          <a:xfrm>
            <a:off x="3505200" y="3408247"/>
            <a:ext cx="5437659" cy="337355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E01871E-016E-4C90-AAC2-801CE0CD00F9}"/>
              </a:ext>
            </a:extLst>
          </p:cNvPr>
          <p:cNvSpPr/>
          <p:nvPr/>
        </p:nvSpPr>
        <p:spPr>
          <a:xfrm>
            <a:off x="3782335" y="3408247"/>
            <a:ext cx="4736826" cy="2872556"/>
          </a:xfrm>
          <a:prstGeom prst="rect">
            <a:avLst/>
          </a:prstGeom>
          <a:solidFill>
            <a:srgbClr val="92D050">
              <a:alpha val="6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BBB52E-E86F-41AF-A1BA-2454A8ED57D1}"/>
              </a:ext>
            </a:extLst>
          </p:cNvPr>
          <p:cNvSpPr txBox="1"/>
          <p:nvPr/>
        </p:nvSpPr>
        <p:spPr>
          <a:xfrm rot="21352943">
            <a:off x="6101969" y="1173001"/>
            <a:ext cx="30277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Since the ARP_HEIGHT may change from POINT to POINT, the ARP_HEIGHT is associated with each individual point record.</a:t>
            </a:r>
          </a:p>
          <a:p>
            <a:endParaRPr lang="en-US" sz="1200" i="1" dirty="0">
              <a:solidFill>
                <a:srgbClr val="0070C0"/>
              </a:solidFill>
            </a:endParaRPr>
          </a:p>
          <a:p>
            <a:r>
              <a:rPr lang="en-US" sz="1200" i="1" dirty="0">
                <a:solidFill>
                  <a:srgbClr val="0070C0"/>
                </a:solidFill>
              </a:rPr>
              <a:t>These ARP_HEIGHT changes should be entered in the data collector as the survey progresses.</a:t>
            </a:r>
          </a:p>
          <a:p>
            <a:endParaRPr lang="en-US" sz="1200" i="1" dirty="0">
              <a:solidFill>
                <a:srgbClr val="0070C0"/>
              </a:solidFill>
            </a:endParaRPr>
          </a:p>
          <a:p>
            <a:r>
              <a:rPr lang="en-US" sz="1200" i="1" dirty="0">
                <a:solidFill>
                  <a:srgbClr val="0070C0"/>
                </a:solidFill>
              </a:rPr>
              <a:t>Listing ARP_HEIGHT in the POINT record makes editing/correcting in OPUS easier later.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C017A9-0C6C-4D78-955E-CE6674360276}"/>
              </a:ext>
            </a:extLst>
          </p:cNvPr>
          <p:cNvSpPr/>
          <p:nvPr/>
        </p:nvSpPr>
        <p:spPr>
          <a:xfrm>
            <a:off x="722112" y="1835151"/>
            <a:ext cx="2665034" cy="16040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6CF700-8889-409D-9909-4DAC63A61C30}"/>
              </a:ext>
            </a:extLst>
          </p:cNvPr>
          <p:cNvSpPr/>
          <p:nvPr/>
        </p:nvSpPr>
        <p:spPr>
          <a:xfrm>
            <a:off x="4062212" y="3958727"/>
            <a:ext cx="2665034" cy="16040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AECE9-F751-447F-8328-59981386A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4CE3B-FC5C-418E-BC0C-C09ECAF4B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619A1-7F4B-42E7-969B-0A0EFA6E4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6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Name sub-element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5F167-547B-48A3-81ED-FE6285A3C92B}"/>
              </a:ext>
            </a:extLst>
          </p:cNvPr>
          <p:cNvSpPr/>
          <p:nvPr/>
        </p:nvSpPr>
        <p:spPr>
          <a:xfrm>
            <a:off x="7504727" y="0"/>
            <a:ext cx="1639273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POINT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F666FE-68C9-476E-B46B-B5BACDDC2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866" y="1417638"/>
            <a:ext cx="6066667" cy="13523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9AFDE4-AFD6-4442-9DE8-D15BADC85CFD}"/>
              </a:ext>
            </a:extLst>
          </p:cNvPr>
          <p:cNvSpPr/>
          <p:nvPr/>
        </p:nvSpPr>
        <p:spPr>
          <a:xfrm>
            <a:off x="2109533" y="2208370"/>
            <a:ext cx="5053267" cy="50435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8F89E0-BE86-4D7A-B9B9-E0C0E38C0691}"/>
              </a:ext>
            </a:extLst>
          </p:cNvPr>
          <p:cNvSpPr txBox="1"/>
          <p:nvPr/>
        </p:nvSpPr>
        <p:spPr>
          <a:xfrm>
            <a:off x="1614866" y="2971897"/>
            <a:ext cx="68810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OPUS will attempt to GROUP points by </a:t>
            </a:r>
            <a:r>
              <a:rPr lang="en-US" sz="1400" i="1" u="sng" dirty="0">
                <a:solidFill>
                  <a:srgbClr val="0070C0"/>
                </a:solidFill>
              </a:rPr>
              <a:t>Location</a:t>
            </a:r>
            <a:r>
              <a:rPr lang="en-US" sz="1400" i="1" dirty="0">
                <a:solidFill>
                  <a:srgbClr val="0070C0"/>
                </a:solidFill>
              </a:rPr>
              <a:t>, not MARK ID. </a:t>
            </a:r>
          </a:p>
          <a:p>
            <a:r>
              <a:rPr lang="en-US" sz="1400" i="1" dirty="0">
                <a:solidFill>
                  <a:srgbClr val="0070C0"/>
                </a:solidFill>
              </a:rPr>
              <a:t>Current proximity is set to 1 meter.</a:t>
            </a:r>
          </a:p>
          <a:p>
            <a:r>
              <a:rPr lang="en-US" sz="1400" i="1" dirty="0">
                <a:solidFill>
                  <a:srgbClr val="0070C0"/>
                </a:solidFill>
              </a:rPr>
              <a:t>If truly unique points fall inside 1 meter, there may be </a:t>
            </a:r>
            <a:r>
              <a:rPr lang="en-US" sz="1400" i="1" dirty="0">
                <a:solidFill>
                  <a:srgbClr val="FF0000"/>
                </a:solidFill>
              </a:rPr>
              <a:t>grouping errors</a:t>
            </a:r>
            <a:r>
              <a:rPr lang="en-US" sz="1400" i="1" dirty="0">
                <a:solidFill>
                  <a:srgbClr val="0070C0"/>
                </a:solidFill>
              </a:rPr>
              <a:t>.</a:t>
            </a:r>
          </a:p>
          <a:p>
            <a:endParaRPr lang="en-US" sz="1400" i="1" dirty="0">
              <a:solidFill>
                <a:srgbClr val="0070C0"/>
              </a:solidFill>
            </a:endParaRPr>
          </a:p>
          <a:p>
            <a:r>
              <a:rPr lang="en-US" sz="1400" i="1" dirty="0">
                <a:solidFill>
                  <a:srgbClr val="0070C0"/>
                </a:solidFill>
              </a:rPr>
              <a:t>After grouping, OPUS will attempt to use the first 4 characters of the NAME for the group.</a:t>
            </a:r>
          </a:p>
          <a:p>
            <a:r>
              <a:rPr lang="en-US" sz="1400" i="1" dirty="0">
                <a:solidFill>
                  <a:srgbClr val="0070C0"/>
                </a:solidFill>
              </a:rPr>
              <a:t>If the various NAME fields are differing, which NAME will OPUS use?</a:t>
            </a:r>
          </a:p>
          <a:p>
            <a:endParaRPr lang="en-US" sz="1400" i="1" dirty="0">
              <a:solidFill>
                <a:srgbClr val="0070C0"/>
              </a:solidFill>
            </a:endParaRPr>
          </a:p>
          <a:p>
            <a:r>
              <a:rPr lang="en-US" sz="1400" i="1" dirty="0">
                <a:solidFill>
                  <a:srgbClr val="0070C0"/>
                </a:solidFill>
              </a:rPr>
              <a:t>If duplicative or confusing NAMEs are found, then OPUS will use “a001” etc.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E06A1-7B26-4D7E-81D0-355EE9083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1D980E-8D92-4ED4-860E-3DCB551F0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BD722C-658A-4AB1-B848-AA4AB07DC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GNSS_VECTOR Element (1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7B4E489-1E7B-46E9-9935-CD0CD7E4FE1A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GNSS VECTOR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8F59CA-FCBB-4AAC-9747-34DB34A0AB6C}"/>
              </a:ext>
            </a:extLst>
          </p:cNvPr>
          <p:cNvGrpSpPr/>
          <p:nvPr/>
        </p:nvGrpSpPr>
        <p:grpSpPr>
          <a:xfrm>
            <a:off x="2626725" y="1256317"/>
            <a:ext cx="3890549" cy="4992798"/>
            <a:chOff x="3567165" y="1577864"/>
            <a:chExt cx="3890549" cy="499279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8CB6527-DFBA-4A1D-AA17-0D6A0B1AC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7165" y="1577864"/>
              <a:ext cx="3890549" cy="44298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5184A43-28FE-4C9D-887D-4D8CC58D5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7165" y="2022381"/>
              <a:ext cx="3890549" cy="4548281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CD769DF-58EA-461E-B900-8EA16517CD42}"/>
              </a:ext>
            </a:extLst>
          </p:cNvPr>
          <p:cNvSpPr/>
          <p:nvPr/>
        </p:nvSpPr>
        <p:spPr>
          <a:xfrm>
            <a:off x="5448300" y="1416725"/>
            <a:ext cx="785813" cy="12065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94B7B3-E76A-4732-B3CE-91CBBB6396F0}"/>
              </a:ext>
            </a:extLst>
          </p:cNvPr>
          <p:cNvSpPr/>
          <p:nvPr/>
        </p:nvSpPr>
        <p:spPr>
          <a:xfrm>
            <a:off x="2919413" y="1537375"/>
            <a:ext cx="1433512" cy="12065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E50D4-8A67-40D3-8398-F23DE01FA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4A21C5-B5D2-47D6-B30C-947B9BE36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EDAC-A5FE-432D-A397-E233C6793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25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BE227C-260A-450C-9BBE-B40BA37E7976}"/>
              </a:ext>
            </a:extLst>
          </p:cNvPr>
          <p:cNvSpPr/>
          <p:nvPr/>
        </p:nvSpPr>
        <p:spPr>
          <a:xfrm>
            <a:off x="4065217" y="3643917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C0D80D-C2E6-4466-A7A6-AA209B9000AE}"/>
              </a:ext>
            </a:extLst>
          </p:cNvPr>
          <p:cNvSpPr/>
          <p:nvPr/>
        </p:nvSpPr>
        <p:spPr>
          <a:xfrm>
            <a:off x="3931867" y="3303079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6657C8-DDC1-4016-9F78-E45D3AEE0B12}"/>
              </a:ext>
            </a:extLst>
          </p:cNvPr>
          <p:cNvSpPr/>
          <p:nvPr/>
        </p:nvSpPr>
        <p:spPr>
          <a:xfrm>
            <a:off x="4065217" y="4006186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FB4B4D-6137-4FBB-A1FC-CD0B257C88DC}"/>
              </a:ext>
            </a:extLst>
          </p:cNvPr>
          <p:cNvSpPr/>
          <p:nvPr/>
        </p:nvSpPr>
        <p:spPr>
          <a:xfrm>
            <a:off x="4231904" y="4570223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AA0E4D-6AA8-4D7E-9E75-2C3693F62751}"/>
              </a:ext>
            </a:extLst>
          </p:cNvPr>
          <p:cNvSpPr/>
          <p:nvPr/>
        </p:nvSpPr>
        <p:spPr>
          <a:xfrm>
            <a:off x="3608017" y="5041883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E0F442-5A1A-4971-96FC-ACD3564F173C}"/>
              </a:ext>
            </a:extLst>
          </p:cNvPr>
          <p:cNvSpPr/>
          <p:nvPr/>
        </p:nvSpPr>
        <p:spPr>
          <a:xfrm>
            <a:off x="4738687" y="5270483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9326C6-F10E-4DA9-A0B8-396906332EF2}"/>
              </a:ext>
            </a:extLst>
          </p:cNvPr>
          <p:cNvSpPr/>
          <p:nvPr/>
        </p:nvSpPr>
        <p:spPr>
          <a:xfrm>
            <a:off x="3861408" y="5496529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52B5BA-5A6C-45AB-8683-021470F816CC}"/>
              </a:ext>
            </a:extLst>
          </p:cNvPr>
          <p:cNvSpPr/>
          <p:nvPr/>
        </p:nvSpPr>
        <p:spPr>
          <a:xfrm>
            <a:off x="5547333" y="5615861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7CC506-007B-496F-95C0-FE1F3BB95116}"/>
              </a:ext>
            </a:extLst>
          </p:cNvPr>
          <p:cNvSpPr/>
          <p:nvPr/>
        </p:nvSpPr>
        <p:spPr>
          <a:xfrm>
            <a:off x="5547333" y="5727121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55EABF-C967-4590-9AB6-F480B00631BC}"/>
              </a:ext>
            </a:extLst>
          </p:cNvPr>
          <p:cNvSpPr/>
          <p:nvPr/>
        </p:nvSpPr>
        <p:spPr>
          <a:xfrm>
            <a:off x="5466371" y="5838381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18707D-DEFD-4AD0-91A4-4272F1FEE97A}"/>
              </a:ext>
            </a:extLst>
          </p:cNvPr>
          <p:cNvSpPr/>
          <p:nvPr/>
        </p:nvSpPr>
        <p:spPr>
          <a:xfrm>
            <a:off x="5334423" y="5953117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48B1D2-5692-472D-B9BD-720BA9DDD5FC}"/>
              </a:ext>
            </a:extLst>
          </p:cNvPr>
          <p:cNvSpPr/>
          <p:nvPr/>
        </p:nvSpPr>
        <p:spPr>
          <a:xfrm>
            <a:off x="5457825" y="6068400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5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GNSS_VECTOR Element (2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7B4E489-1E7B-46E9-9935-CD0CD7E4FE1A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GNSS VECTOR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187159-9E1E-4C70-9A93-81FAF7052510}"/>
              </a:ext>
            </a:extLst>
          </p:cNvPr>
          <p:cNvSpPr txBox="1"/>
          <p:nvPr/>
        </p:nvSpPr>
        <p:spPr>
          <a:xfrm rot="20974169">
            <a:off x="6818853" y="5377220"/>
            <a:ext cx="158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37 sub-elements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E611BD-F4FD-46E1-9960-8493D2A0A913}"/>
              </a:ext>
            </a:extLst>
          </p:cNvPr>
          <p:cNvGrpSpPr/>
          <p:nvPr/>
        </p:nvGrpSpPr>
        <p:grpSpPr>
          <a:xfrm>
            <a:off x="2626725" y="1256318"/>
            <a:ext cx="3905258" cy="5227308"/>
            <a:chOff x="2626725" y="1256318"/>
            <a:chExt cx="3905258" cy="52273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DF10451-6C9B-4595-A28A-7F85AA5B2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6725" y="1256318"/>
              <a:ext cx="3905258" cy="517462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5465C68-B604-40FA-981B-DF77C43DC8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62466" y="6306620"/>
              <a:ext cx="1966734" cy="177006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ADB1A-0A28-4A77-8196-27C0EFB19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17D82-7F1E-4ACE-9D5C-F439D149F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C96277-746E-40AE-ADC8-42D40DC8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26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74CDA8-5C16-4311-BA14-DFA46F294E7E}"/>
              </a:ext>
            </a:extLst>
          </p:cNvPr>
          <p:cNvSpPr/>
          <p:nvPr/>
        </p:nvSpPr>
        <p:spPr>
          <a:xfrm>
            <a:off x="4318608" y="1737329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8D5BFE-8FF4-48D4-9B5C-746E78BB5A5B}"/>
              </a:ext>
            </a:extLst>
          </p:cNvPr>
          <p:cNvSpPr/>
          <p:nvPr/>
        </p:nvSpPr>
        <p:spPr>
          <a:xfrm>
            <a:off x="5414790" y="3668911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30A5A1-C55D-41F0-BD63-C68EEEA42A7A}"/>
              </a:ext>
            </a:extLst>
          </p:cNvPr>
          <p:cNvSpPr/>
          <p:nvPr/>
        </p:nvSpPr>
        <p:spPr>
          <a:xfrm>
            <a:off x="4825391" y="3910610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7A5183-847E-4212-B570-6097F2B8101A}"/>
              </a:ext>
            </a:extLst>
          </p:cNvPr>
          <p:cNvSpPr/>
          <p:nvPr/>
        </p:nvSpPr>
        <p:spPr>
          <a:xfrm>
            <a:off x="5513017" y="4136795"/>
            <a:ext cx="506783" cy="11528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9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4C421-F623-445A-B7A2-FFF266057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GNSS_VECTOR Table (partial - 7 of 37 shown)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9C3746-A9C2-4DE3-A662-A8576483D4A5}"/>
              </a:ext>
            </a:extLst>
          </p:cNvPr>
          <p:cNvSpPr txBox="1"/>
          <p:nvPr/>
        </p:nvSpPr>
        <p:spPr>
          <a:xfrm>
            <a:off x="5972455" y="3187677"/>
            <a:ext cx="2568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0070C0"/>
                </a:solidFill>
              </a:rPr>
              <a:t>066.GVX has 18 GNSS_VECTOR records.</a:t>
            </a:r>
          </a:p>
          <a:p>
            <a:r>
              <a:rPr lang="en-US" sz="1100" i="1" dirty="0">
                <a:solidFill>
                  <a:srgbClr val="0070C0"/>
                </a:solidFill>
              </a:rPr>
              <a:t>Only the first 4 are shown here.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0195FC-A24B-4107-B08B-F3E753CFB4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650723"/>
              </p:ext>
            </p:extLst>
          </p:nvPr>
        </p:nvGraphicFramePr>
        <p:xfrm>
          <a:off x="603250" y="1694185"/>
          <a:ext cx="7937499" cy="1371600"/>
        </p:xfrm>
        <a:graphic>
          <a:graphicData uri="http://schemas.openxmlformats.org/drawingml/2006/table">
            <a:tbl>
              <a:tblPr/>
              <a:tblGrid>
                <a:gridCol w="887934">
                  <a:extLst>
                    <a:ext uri="{9D8B030D-6E8A-4147-A177-3AD203B41FA5}">
                      <a16:colId xmlns:a16="http://schemas.microsoft.com/office/drawing/2014/main" val="646536726"/>
                    </a:ext>
                  </a:extLst>
                </a:gridCol>
                <a:gridCol w="697663">
                  <a:extLst>
                    <a:ext uri="{9D8B030D-6E8A-4147-A177-3AD203B41FA5}">
                      <a16:colId xmlns:a16="http://schemas.microsoft.com/office/drawing/2014/main" val="2522368062"/>
                    </a:ext>
                  </a:extLst>
                </a:gridCol>
                <a:gridCol w="941845">
                  <a:extLst>
                    <a:ext uri="{9D8B030D-6E8A-4147-A177-3AD203B41FA5}">
                      <a16:colId xmlns:a16="http://schemas.microsoft.com/office/drawing/2014/main" val="3586936870"/>
                    </a:ext>
                  </a:extLst>
                </a:gridCol>
                <a:gridCol w="1116260">
                  <a:extLst>
                    <a:ext uri="{9D8B030D-6E8A-4147-A177-3AD203B41FA5}">
                      <a16:colId xmlns:a16="http://schemas.microsoft.com/office/drawing/2014/main" val="869704631"/>
                    </a:ext>
                  </a:extLst>
                </a:gridCol>
                <a:gridCol w="979899">
                  <a:extLst>
                    <a:ext uri="{9D8B030D-6E8A-4147-A177-3AD203B41FA5}">
                      <a16:colId xmlns:a16="http://schemas.microsoft.com/office/drawing/2014/main" val="1583225479"/>
                    </a:ext>
                  </a:extLst>
                </a:gridCol>
                <a:gridCol w="1056008">
                  <a:extLst>
                    <a:ext uri="{9D8B030D-6E8A-4147-A177-3AD203B41FA5}">
                      <a16:colId xmlns:a16="http://schemas.microsoft.com/office/drawing/2014/main" val="3550574412"/>
                    </a:ext>
                  </a:extLst>
                </a:gridCol>
                <a:gridCol w="1192369">
                  <a:extLst>
                    <a:ext uri="{9D8B030D-6E8A-4147-A177-3AD203B41FA5}">
                      <a16:colId xmlns:a16="http://schemas.microsoft.com/office/drawing/2014/main" val="3260978814"/>
                    </a:ext>
                  </a:extLst>
                </a:gridCol>
                <a:gridCol w="1065521">
                  <a:extLst>
                    <a:ext uri="{9D8B030D-6E8A-4147-A177-3AD203B41FA5}">
                      <a16:colId xmlns:a16="http://schemas.microsoft.com/office/drawing/2014/main" val="3565638289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EDEF_DELTAS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27202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INITIAL_POINT_ID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TERMINAL_POINT_ID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SURVEY_SETUP_ID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229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0045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94874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38324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43963.2117028116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-9932.1208660826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-23217.5306241941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91552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43963.2186016924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-9932.1109580128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-23217.5342748570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2732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43963.2181274317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-9932.1161507796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-23217.5316041633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06043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0000009f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00000042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-25802.3299931402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11351.7529761158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20732.3905985337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9948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177D0D3-D079-4A03-A026-E1A3356F5EB1}"/>
              </a:ext>
            </a:extLst>
          </p:cNvPr>
          <p:cNvSpPr txBox="1"/>
          <p:nvPr/>
        </p:nvSpPr>
        <p:spPr>
          <a:xfrm>
            <a:off x="103099" y="3234721"/>
            <a:ext cx="15857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rgbClr val="0070C0"/>
                </a:solidFill>
              </a:rPr>
              <a:t>V1, V2, and V3 all have same INITIAL POINT ID.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FF4F7F-BACD-4F50-8B6A-FA8128E046B4}"/>
              </a:ext>
            </a:extLst>
          </p:cNvPr>
          <p:cNvSpPr txBox="1"/>
          <p:nvPr/>
        </p:nvSpPr>
        <p:spPr>
          <a:xfrm>
            <a:off x="103099" y="3739186"/>
            <a:ext cx="223719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rgbClr val="0070C0"/>
                </a:solidFill>
              </a:rPr>
              <a:t>V1, V2, and V3 all terminate in unique TERMINAL POINT ID’s, but if you go to the POINTs Table, you can see they have similar POINT NAMEs  (TANE) and share similar coordinates.  </a:t>
            </a:r>
            <a:endParaRPr lang="en-US" sz="105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E0FA7E-0437-48EB-BC9A-D37E288E9272}"/>
              </a:ext>
            </a:extLst>
          </p:cNvPr>
          <p:cNvSpPr txBox="1"/>
          <p:nvPr/>
        </p:nvSpPr>
        <p:spPr>
          <a:xfrm>
            <a:off x="103099" y="4728399"/>
            <a:ext cx="25473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rgbClr val="0070C0"/>
                </a:solidFill>
              </a:rPr>
              <a:t>V4 uses the same SURVEY_SETUP, but has a different INITIAL POINT ID and TERMINAL POINT ID.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ECAFF2-FE8F-4028-B485-CAB0C5DBD84E}"/>
              </a:ext>
            </a:extLst>
          </p:cNvPr>
          <p:cNvSpPr txBox="1"/>
          <p:nvPr/>
        </p:nvSpPr>
        <p:spPr>
          <a:xfrm>
            <a:off x="4882184" y="4021194"/>
            <a:ext cx="410908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rgbClr val="0070C0"/>
                </a:solidFill>
              </a:rPr>
              <a:t>066.GVX has 6 vectors to TANE.</a:t>
            </a:r>
          </a:p>
          <a:p>
            <a:r>
              <a:rPr lang="en-US" sz="1050" i="1" dirty="0">
                <a:solidFill>
                  <a:srgbClr val="0070C0"/>
                </a:solidFill>
              </a:rPr>
              <a:t>Each vector produced a POINT with a unique POINT_ID</a:t>
            </a:r>
          </a:p>
          <a:p>
            <a:r>
              <a:rPr lang="en-US" sz="1050" i="1" dirty="0">
                <a:solidFill>
                  <a:srgbClr val="0070C0"/>
                </a:solidFill>
              </a:rPr>
              <a:t>Surveyor used similar NAMEs</a:t>
            </a:r>
          </a:p>
          <a:p>
            <a:pPr lvl="1"/>
            <a:r>
              <a:rPr lang="en-US" sz="1050" i="1" dirty="0">
                <a:solidFill>
                  <a:srgbClr val="0070C0"/>
                </a:solidFill>
              </a:rPr>
              <a:t>&lt;ID&gt;00000057&lt;/ID&gt;   &lt;NAME&gt;TANE_TR_066A_01&lt;/NAME&gt;</a:t>
            </a:r>
          </a:p>
          <a:p>
            <a:pPr lvl="1"/>
            <a:r>
              <a:rPr lang="en-US" sz="1050" i="1" dirty="0">
                <a:solidFill>
                  <a:srgbClr val="0070C0"/>
                </a:solidFill>
              </a:rPr>
              <a:t>&lt;ID&gt;00000067&lt;/ID&gt;   &lt;NAME&gt;TANE_TR_066A_02&lt;/NAME&gt;</a:t>
            </a:r>
          </a:p>
          <a:p>
            <a:pPr lvl="1"/>
            <a:r>
              <a:rPr lang="en-US" sz="1050" i="1" dirty="0">
                <a:solidFill>
                  <a:srgbClr val="0070C0"/>
                </a:solidFill>
              </a:rPr>
              <a:t>&lt;ID&gt;00000075&lt;/ID&gt;   &lt;NAME&gt;TANE_TR_066A_03&lt;/NAME&gt;</a:t>
            </a:r>
          </a:p>
          <a:p>
            <a:pPr lvl="1"/>
            <a:r>
              <a:rPr lang="en-US" sz="1050" i="1" dirty="0">
                <a:solidFill>
                  <a:srgbClr val="0070C0"/>
                </a:solidFill>
              </a:rPr>
              <a:t>&lt;ID&gt;00000123&lt;/ID&gt;   &lt;NAME&gt;TANE_TR_066B_01&lt;/NAME&gt;</a:t>
            </a:r>
          </a:p>
          <a:p>
            <a:pPr lvl="1"/>
            <a:r>
              <a:rPr lang="en-US" sz="1050" i="1" dirty="0">
                <a:solidFill>
                  <a:srgbClr val="0070C0"/>
                </a:solidFill>
              </a:rPr>
              <a:t>&lt;ID&gt;00000135&lt;/ID&gt;   &lt;NAME&gt;TANE_TR_066B_02&lt;/NAME&gt;</a:t>
            </a:r>
          </a:p>
          <a:p>
            <a:pPr lvl="1"/>
            <a:r>
              <a:rPr lang="en-US" sz="1050" i="1" dirty="0">
                <a:solidFill>
                  <a:srgbClr val="0070C0"/>
                </a:solidFill>
              </a:rPr>
              <a:t>&lt;ID&gt;00000147&lt;/ID&gt;   &lt;NAME&gt;TANE_TR_066B_03&lt;/NAME&gt;</a:t>
            </a:r>
          </a:p>
          <a:p>
            <a:r>
              <a:rPr lang="en-US" sz="1050" i="1" dirty="0">
                <a:solidFill>
                  <a:srgbClr val="FF0000"/>
                </a:solidFill>
              </a:rPr>
              <a:t>OPUS will group these by location and call the grouping TANE</a:t>
            </a:r>
            <a:endParaRPr lang="en-US" sz="1050" i="1" dirty="0">
              <a:solidFill>
                <a:srgbClr val="0070C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C7BC7-FB76-41D2-8D26-6153EE39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D500F4D-D87B-4F2E-A2D9-730779202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3506AF4-5AD1-4B70-B415-6FF506E03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BD3060-9C20-43E7-BF79-388CEBD4EBD7}"/>
              </a:ext>
            </a:extLst>
          </p:cNvPr>
          <p:cNvSpPr txBox="1"/>
          <p:nvPr/>
        </p:nvSpPr>
        <p:spPr>
          <a:xfrm>
            <a:off x="1102892" y="1319126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54C7D618-927A-F561-E757-E3CA98A7BE8C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1688866" y="3064618"/>
            <a:ext cx="708660" cy="377852"/>
          </a:xfrm>
          <a:prstGeom prst="bentConnector3">
            <a:avLst>
              <a:gd name="adj1" fmla="val 9905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C0D0D67D-33F5-3799-7818-4D229B9A3FD3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2340292" y="3149812"/>
            <a:ext cx="1122998" cy="1039497"/>
          </a:xfrm>
          <a:prstGeom prst="bentConnector3">
            <a:avLst>
              <a:gd name="adj1" fmla="val 10089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5DBDB003-FCAC-D9E8-2291-4EAAA04B448C}"/>
              </a:ext>
            </a:extLst>
          </p:cNvPr>
          <p:cNvCxnSpPr>
            <a:cxnSpLocks/>
            <a:stCxn id="8" idx="3"/>
            <a:endCxn id="5" idx="2"/>
          </p:cNvCxnSpPr>
          <p:nvPr/>
        </p:nvCxnSpPr>
        <p:spPr>
          <a:xfrm flipV="1">
            <a:off x="2650477" y="3065785"/>
            <a:ext cx="1921522" cy="195115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34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GNSS_VECTOR Example (1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7B4E489-1E7B-46E9-9935-CD0CD7E4FE1A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GNSS VECTOR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205061-2762-4F28-8459-06BAB936B3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077"/>
          <a:stretch/>
        </p:blipFill>
        <p:spPr>
          <a:xfrm>
            <a:off x="1332332" y="1086401"/>
            <a:ext cx="6991350" cy="54969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1F83E-9B99-4E8D-A8A6-255278F34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E53B3-3A09-4266-8EB7-88DA83375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75D2B-9CBE-44F7-9E0F-FFC4AEFD1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GNSS_VECTOR Example (2 of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7B4E489-1E7B-46E9-9935-CD0CD7E4FE1A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GNSS VECTOR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A26058-1EE8-4629-A94F-5AC96D3ADA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923"/>
          <a:stretch/>
        </p:blipFill>
        <p:spPr>
          <a:xfrm>
            <a:off x="1332332" y="1389063"/>
            <a:ext cx="6991350" cy="451153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243E3-D362-4BE2-9A48-78CCFE4F3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DB806C-2548-476F-8E8A-82C8E16AA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12087-3AE5-46A5-956C-8BE3C9F53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9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D30B7-7A79-4F55-817B-C8D038CD7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GVX Documentation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6EA154-F06C-4D19-AF85-37968600F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31" y="1907210"/>
            <a:ext cx="7187738" cy="15217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1481FF-8518-4EBE-B04F-713B6D708378}"/>
              </a:ext>
            </a:extLst>
          </p:cNvPr>
          <p:cNvSpPr txBox="1"/>
          <p:nvPr/>
        </p:nvSpPr>
        <p:spPr>
          <a:xfrm rot="21242872">
            <a:off x="1081087" y="4356046"/>
            <a:ext cx="6981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https://www.ngs.noaa.gov/data/formats/GVX/gvx_documentation.pdf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E7CB9F-72D8-478F-8C99-B954A00E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784E9-766F-4C60-9373-1807D4E6F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4886C2-8E95-4366-BCE8-B6969AB2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2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Element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F19937B-3369-41B2-A149-5181AB6AF4DA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SESSION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A663D9-32E8-4AB4-B77A-4D5037B09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124" y="1132132"/>
            <a:ext cx="4759751" cy="55056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BCE2BD2-0E82-4110-AF05-01C0B219602A}"/>
              </a:ext>
            </a:extLst>
          </p:cNvPr>
          <p:cNvSpPr/>
          <p:nvPr/>
        </p:nvSpPr>
        <p:spPr>
          <a:xfrm>
            <a:off x="2453639" y="1417638"/>
            <a:ext cx="4017011" cy="27463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4E3215-9FE1-4A17-8220-C8D964FA62FA}"/>
              </a:ext>
            </a:extLst>
          </p:cNvPr>
          <p:cNvSpPr/>
          <p:nvPr/>
        </p:nvSpPr>
        <p:spPr>
          <a:xfrm>
            <a:off x="6108701" y="1265360"/>
            <a:ext cx="361950" cy="12065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2CE89-3613-45F8-BEA8-B954E28CD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6C340F-BC05-4D56-A242-C3A65E866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B2141D-41BD-4E49-9E30-A098977AC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30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BDB6D6-7538-4307-A21A-AF5BD3F63CA4}"/>
              </a:ext>
            </a:extLst>
          </p:cNvPr>
          <p:cNvSpPr/>
          <p:nvPr/>
        </p:nvSpPr>
        <p:spPr>
          <a:xfrm>
            <a:off x="4733739" y="1535907"/>
            <a:ext cx="506783" cy="148187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1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Element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F19937B-3369-41B2-A149-5181AB6AF4DA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SESSION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FBDD45-DAFE-4100-836D-94A848B07769}"/>
              </a:ext>
            </a:extLst>
          </p:cNvPr>
          <p:cNvSpPr txBox="1"/>
          <p:nvPr/>
        </p:nvSpPr>
        <p:spPr>
          <a:xfrm>
            <a:off x="1063625" y="1536174"/>
            <a:ext cx="70167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The GVX format includes a record-type to allow SESSION-processed vectors. This record type allows surveyors to use their non-OPUS vector processor and use GVX to import the vectors into an OPUS PROJECT.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>
                <a:solidFill>
                  <a:srgbClr val="0070C0"/>
                </a:solidFill>
              </a:rPr>
              <a:t>This may be a less-common use of GVX, so it will not be addressed further in this slide set.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>
                <a:solidFill>
                  <a:srgbClr val="0070C0"/>
                </a:solidFill>
              </a:rPr>
              <a:t>The details are explained in the GVX documentation, see </a:t>
            </a:r>
            <a:r>
              <a:rPr lang="en-US" sz="2400" dirty="0">
                <a:solidFill>
                  <a:srgbClr val="FF0000"/>
                </a:solidFill>
              </a:rPr>
              <a:t>Appendix A</a:t>
            </a:r>
            <a:r>
              <a:rPr lang="en-US" sz="24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8C2832-FAC9-42FF-956E-E4C8BD784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FD743B-5516-4508-849D-8AA8CEAC2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E869B8-F2C2-4DC3-825E-51B472321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2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467E-BE6B-41AA-A5A2-9A7DEE86E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A125-D845-47BB-9C9D-C40BA9C8D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happens after you submit GVX files to OPUS PROJECTS?</a:t>
            </a:r>
          </a:p>
          <a:p>
            <a:r>
              <a:rPr lang="en-US" dirty="0"/>
              <a:t>OP will read the file(s)</a:t>
            </a:r>
          </a:p>
          <a:p>
            <a:pPr lvl="1"/>
            <a:r>
              <a:rPr lang="en-US" dirty="0"/>
              <a:t>Extract all the data and decode it into internal OP database</a:t>
            </a:r>
          </a:p>
          <a:p>
            <a:pPr lvl="1"/>
            <a:r>
              <a:rPr lang="en-US" dirty="0"/>
              <a:t>POINTS that fall within 1 meter will be grouped. A mark name will be assigned to the group. </a:t>
            </a:r>
            <a:r>
              <a:rPr lang="en-US" i="1" dirty="0"/>
              <a:t>Not an infallible process.</a:t>
            </a:r>
          </a:p>
          <a:p>
            <a:pPr lvl="1"/>
            <a:r>
              <a:rPr lang="en-US" dirty="0"/>
              <a:t>Some vectors INITIAL POINT will coincide with a known CORS and will be assigned that mark name.</a:t>
            </a:r>
          </a:p>
          <a:p>
            <a:pPr lvl="1"/>
            <a:r>
              <a:rPr lang="en-US" dirty="0"/>
              <a:t>Some vectors INITIAL POINT will coincide with an already loaded passive mark and will be assigned that mark name.</a:t>
            </a:r>
          </a:p>
          <a:p>
            <a:pPr lvl="1"/>
            <a:r>
              <a:rPr lang="en-US" dirty="0"/>
              <a:t>Some vectors INITIAL POINT will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coincide with an already loaded passive mark and will be assigned a mark name.</a:t>
            </a:r>
          </a:p>
          <a:p>
            <a:pPr lvl="1"/>
            <a:r>
              <a:rPr lang="en-US" dirty="0"/>
              <a:t>Similar logic will be applied to TERMINAL POINTs.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C93F7-4037-4C43-9D22-56FC5889B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C9CD7-9A23-436C-B1F5-DE5631BE8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584F4-0DA7-4AEA-9815-B717F9813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6A813-9095-46AF-A3AA-C70BCAED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9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467E-BE6B-41AA-A5A2-9A7DEE86E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A125-D845-47BB-9C9D-C40BA9C8D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 OP File Submission Sequence</a:t>
            </a:r>
          </a:p>
          <a:p>
            <a:pPr lvl="1"/>
            <a:r>
              <a:rPr lang="en-US" dirty="0"/>
              <a:t>Upload all the STATIC </a:t>
            </a:r>
            <a:r>
              <a:rPr lang="en-US" dirty="0" err="1"/>
              <a:t>Rinex</a:t>
            </a:r>
            <a:r>
              <a:rPr lang="en-US" dirty="0"/>
              <a:t> files, including the base station </a:t>
            </a:r>
            <a:r>
              <a:rPr lang="en-US" dirty="0" err="1"/>
              <a:t>Rinex</a:t>
            </a:r>
            <a:r>
              <a:rPr lang="en-US" dirty="0"/>
              <a:t> files.</a:t>
            </a:r>
          </a:p>
          <a:p>
            <a:pPr lvl="2"/>
            <a:r>
              <a:rPr lang="en-US" dirty="0"/>
              <a:t>This will prepopulate OP with the “intended” mark names for the RTK Initial Point IDs and perhaps some of the Terminal Point IDs too.</a:t>
            </a:r>
          </a:p>
          <a:p>
            <a:pPr lvl="2"/>
            <a:r>
              <a:rPr lang="en-US" dirty="0"/>
              <a:t>User should examine and correct all such mark names before loading the GVX files.</a:t>
            </a:r>
          </a:p>
          <a:p>
            <a:pPr lvl="1"/>
            <a:r>
              <a:rPr lang="en-US" dirty="0"/>
              <a:t>You can upload several GVX files at once, but this can lead to a few mark naming “mistakes”.</a:t>
            </a:r>
          </a:p>
          <a:p>
            <a:pPr lvl="2"/>
            <a:r>
              <a:rPr lang="en-US" dirty="0"/>
              <a:t>Best practice is one GVX at a time.</a:t>
            </a:r>
          </a:p>
          <a:p>
            <a:pPr lvl="2"/>
            <a:r>
              <a:rPr lang="en-US" dirty="0"/>
              <a:t>Exercise careful “in-field” and “in-office” editing of mark names within the GVX files – prior to GVX creation and submission.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C93F7-4037-4C43-9D22-56FC5889B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F596B-7260-485C-B4B3-39FCEDA0A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9DEE0-E970-49B3-8ACA-58050DF1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AF2AD7-EF5F-4475-9816-7E80A6F7E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84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467E-BE6B-41AA-A5A2-9A7DEE86E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A125-D845-47BB-9C9D-C40BA9C8D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Confusing Mark Name example 1</a:t>
            </a:r>
          </a:p>
          <a:p>
            <a:r>
              <a:rPr lang="en-US" dirty="0"/>
              <a:t>What should OPUS PROJECTS do with the following POINTS having the &lt;NAME&gt; as shown?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C93F7-4037-4C43-9D22-56FC5889B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E8D321-27CF-4A95-9EAD-D7CEFDC161E0}"/>
              </a:ext>
            </a:extLst>
          </p:cNvPr>
          <p:cNvSpPr txBox="1"/>
          <p:nvPr/>
        </p:nvSpPr>
        <p:spPr>
          <a:xfrm>
            <a:off x="0" y="2884061"/>
            <a:ext cx="72790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066.GVX has 6 vectors to TANE.</a:t>
            </a:r>
          </a:p>
          <a:p>
            <a:r>
              <a:rPr lang="en-US" sz="1600" b="1" i="1" dirty="0">
                <a:solidFill>
                  <a:srgbClr val="0070C0"/>
                </a:solidFill>
              </a:rPr>
              <a:t>Each vector produced a POINT with a unique POINT_ID</a:t>
            </a:r>
          </a:p>
          <a:p>
            <a:r>
              <a:rPr lang="en-US" sz="1600" b="1" i="1" dirty="0">
                <a:solidFill>
                  <a:srgbClr val="0070C0"/>
                </a:solidFill>
              </a:rPr>
              <a:t>Surveyor used </a:t>
            </a:r>
            <a:r>
              <a:rPr lang="en-US" sz="1600" b="1" i="1" dirty="0">
                <a:solidFill>
                  <a:srgbClr val="FF0000"/>
                </a:solidFill>
              </a:rPr>
              <a:t>similar, but not identical</a:t>
            </a:r>
            <a:r>
              <a:rPr lang="en-US" sz="1600" b="1" i="1" dirty="0">
                <a:solidFill>
                  <a:srgbClr val="0070C0"/>
                </a:solidFill>
              </a:rPr>
              <a:t> NAMEs for all 6 POINTs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&lt;ID&gt;00000057&lt;/ID&gt;   &lt;NAME&gt;TANE_TR_066A_01&lt;/NAME&gt;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&lt;ID&gt;00000067&lt;/ID&gt;   &lt;NAME&gt;TANE_TR_066A_02&lt;/NAME&gt;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&lt;ID&gt;00000075&lt;/ID&gt;   &lt;NAME&gt;TANE_TR_066A_03&lt;/NAME&gt;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&lt;ID&gt;00000123&lt;/ID&gt;   &lt;NAME&gt;TANE_TR_066B_01&lt;/NAME&gt;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&lt;ID&gt;00000135&lt;/ID&gt;   &lt;NAME&gt;TANE_TR_066B_02&lt;/NAME&gt;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&lt;ID&gt;00000147&lt;/ID&gt;   &lt;NAME&gt;TANE_TR_066B_03&lt;/NAME&gt;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7C81D-E987-4E87-9478-3D53E20E6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8571F5-F81C-4EDD-8350-6AF987C4A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2E303-67FB-4FD3-B445-B44D5D391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48D47-6494-45BA-942E-53F025B8608A}"/>
              </a:ext>
            </a:extLst>
          </p:cNvPr>
          <p:cNvSpPr txBox="1"/>
          <p:nvPr/>
        </p:nvSpPr>
        <p:spPr>
          <a:xfrm>
            <a:off x="457200" y="5257798"/>
            <a:ext cx="635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solidFill>
                  <a:srgbClr val="FF0000"/>
                </a:solidFill>
              </a:rPr>
              <a:t>OPUS will group these by location and call the grouping TANE</a:t>
            </a:r>
            <a:endParaRPr lang="en-US" sz="1800" b="1" i="1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F70202-AF44-4F62-99E6-3368BF378B9A}"/>
              </a:ext>
            </a:extLst>
          </p:cNvPr>
          <p:cNvSpPr/>
          <p:nvPr/>
        </p:nvSpPr>
        <p:spPr>
          <a:xfrm>
            <a:off x="910589" y="3676183"/>
            <a:ext cx="880111" cy="1466521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6CACCB-39E5-4241-A891-56A545AC51A5}"/>
              </a:ext>
            </a:extLst>
          </p:cNvPr>
          <p:cNvSpPr/>
          <p:nvPr/>
        </p:nvSpPr>
        <p:spPr>
          <a:xfrm>
            <a:off x="3114675" y="3676182"/>
            <a:ext cx="1619250" cy="1466521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2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9A9871-72CF-4190-A812-4C6FE8B9539B}"/>
              </a:ext>
            </a:extLst>
          </p:cNvPr>
          <p:cNvSpPr txBox="1"/>
          <p:nvPr/>
        </p:nvSpPr>
        <p:spPr>
          <a:xfrm>
            <a:off x="-1" y="2884061"/>
            <a:ext cx="72790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066.GVX has 6 vectors to TANE.</a:t>
            </a:r>
          </a:p>
          <a:p>
            <a:r>
              <a:rPr lang="en-US" sz="1600" b="1" i="1" dirty="0">
                <a:solidFill>
                  <a:srgbClr val="0070C0"/>
                </a:solidFill>
              </a:rPr>
              <a:t>Each vector produced a POINT with a unique POINT_ID</a:t>
            </a:r>
          </a:p>
          <a:p>
            <a:r>
              <a:rPr lang="en-US" sz="1600" b="1" i="1" dirty="0">
                <a:solidFill>
                  <a:srgbClr val="0070C0"/>
                </a:solidFill>
              </a:rPr>
              <a:t>Surveyor used </a:t>
            </a:r>
            <a:r>
              <a:rPr lang="en-US" sz="1600" b="1" i="1" dirty="0">
                <a:solidFill>
                  <a:srgbClr val="FF0000"/>
                </a:solidFill>
              </a:rPr>
              <a:t>not-similar</a:t>
            </a:r>
            <a:r>
              <a:rPr lang="en-US" sz="1600" b="1" i="1" dirty="0">
                <a:solidFill>
                  <a:srgbClr val="0070C0"/>
                </a:solidFill>
              </a:rPr>
              <a:t> NAMEs for all 6 POINTs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&lt;ID&gt;00000057&lt;/ID&gt;   &lt;NAME&gt;TANE_TR_066A_01&lt;/NAME&gt;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&lt;ID&gt;00000067&lt;/ID&gt;   &lt;NAME&gt;TAEN_TR_066A_02&lt;/NAME&gt;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&lt;ID&gt;00000075&lt;/ID&gt;   &lt;NAME&gt;TNAE_TR_066A_03&lt;/NAME&gt;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&lt;ID&gt;00000123&lt;/ID&gt;   &lt;NAME&gt;TENA_TR_066B_01&lt;/NAME&gt;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&lt;ID&gt;00000135&lt;/ID&gt;   &lt;NAME&gt;TANE_TR_066B_02&lt;/NAME&gt;</a:t>
            </a:r>
          </a:p>
          <a:p>
            <a:pPr lvl="1"/>
            <a:r>
              <a:rPr lang="en-US" sz="1600" b="1" i="1" dirty="0">
                <a:solidFill>
                  <a:srgbClr val="0070C0"/>
                </a:solidFill>
              </a:rPr>
              <a:t>&lt;ID&gt;00000147&lt;/ID&gt;   &lt;NAME&gt;TENE_TR_066B_03&lt;/NAME&gt;</a:t>
            </a:r>
          </a:p>
          <a:p>
            <a:r>
              <a:rPr lang="en-US" sz="1600" b="1" i="1" dirty="0">
                <a:solidFill>
                  <a:srgbClr val="FF0000"/>
                </a:solidFill>
              </a:rPr>
              <a:t>OPUS will group these by location and call the grouping ????</a:t>
            </a:r>
            <a:endParaRPr lang="en-US" sz="1600" b="1" i="1" dirty="0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D467E-BE6B-41AA-A5A2-9A7DEE86E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A125-D845-47BB-9C9D-C40BA9C8D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Confusing Mark Name example 2</a:t>
            </a:r>
          </a:p>
          <a:p>
            <a:r>
              <a:rPr lang="en-US" dirty="0"/>
              <a:t>What should OPUS PROJECTS do with the following POINTS having the &lt;NAME&gt; as shown?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C93F7-4037-4C43-9D22-56FC5889B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5355D3-69C4-456B-A3E6-16B2DDC497D7}"/>
              </a:ext>
            </a:extLst>
          </p:cNvPr>
          <p:cNvSpPr txBox="1"/>
          <p:nvPr/>
        </p:nvSpPr>
        <p:spPr>
          <a:xfrm>
            <a:off x="4698376" y="5325955"/>
            <a:ext cx="361694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Choose TANE, because it’s the first one?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7B9123-35F4-40C2-868C-335379D4EF3B}"/>
              </a:ext>
            </a:extLst>
          </p:cNvPr>
          <p:cNvSpPr txBox="1"/>
          <p:nvPr/>
        </p:nvSpPr>
        <p:spPr>
          <a:xfrm>
            <a:off x="4698376" y="5664509"/>
            <a:ext cx="361694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Choose TANE, because it occurred twice?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95F6EC-C7F5-43D7-9180-420E6EB138F8}"/>
              </a:ext>
            </a:extLst>
          </p:cNvPr>
          <p:cNvSpPr txBox="1"/>
          <p:nvPr/>
        </p:nvSpPr>
        <p:spPr>
          <a:xfrm>
            <a:off x="4698376" y="6003063"/>
            <a:ext cx="361694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Assign A001, because no clear choice?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CE5B8F-1DAB-4F5E-B318-08664C947037}"/>
              </a:ext>
            </a:extLst>
          </p:cNvPr>
          <p:cNvSpPr/>
          <p:nvPr/>
        </p:nvSpPr>
        <p:spPr>
          <a:xfrm>
            <a:off x="3058644" y="3659438"/>
            <a:ext cx="580857" cy="238626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B6DA2D-6348-4F02-98AE-962D2EC0163C}"/>
              </a:ext>
            </a:extLst>
          </p:cNvPr>
          <p:cNvSpPr/>
          <p:nvPr/>
        </p:nvSpPr>
        <p:spPr>
          <a:xfrm>
            <a:off x="3058644" y="4638569"/>
            <a:ext cx="580857" cy="238626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41E8EA-A646-4446-BE11-C20312D19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65FE835-3757-4B67-B9AB-98224A734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B47AC2F-ABD8-45CE-86CC-9BE25D539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1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8" grpId="0"/>
      <p:bldP spid="9" grpId="0"/>
      <p:bldP spid="10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467E-BE6B-41AA-A5A2-9A7DEE86E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A125-D845-47BB-9C9D-C40BA9C8D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2"/>
            <a:ext cx="3017520" cy="4525963"/>
          </a:xfrm>
        </p:spPr>
        <p:txBody>
          <a:bodyPr/>
          <a:lstStyle/>
          <a:p>
            <a:r>
              <a:rPr lang="en-US" dirty="0"/>
              <a:t>What happens if I upload GVX files first?</a:t>
            </a:r>
          </a:p>
          <a:p>
            <a:r>
              <a:rPr lang="en-US" dirty="0"/>
              <a:t>Let’s look at an example:</a:t>
            </a:r>
          </a:p>
          <a:p>
            <a:pPr lvl="1"/>
            <a:r>
              <a:rPr lang="en-US" dirty="0"/>
              <a:t>Create an empty project</a:t>
            </a:r>
          </a:p>
          <a:p>
            <a:pPr lvl="1"/>
            <a:r>
              <a:rPr lang="en-US" dirty="0"/>
              <a:t>Accept default “manager’s preferences”</a:t>
            </a:r>
          </a:p>
          <a:p>
            <a:pPr lvl="1"/>
            <a:r>
              <a:rPr lang="en-US" dirty="0"/>
              <a:t>Upload GNSS Vectors.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C93F7-4037-4C43-9D22-56FC5889B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9C9EDF-3896-4772-8036-AA98FA062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716" y="1086401"/>
            <a:ext cx="5823284" cy="36853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C582F4-5A3B-4B5E-8218-F18EE5292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716" y="4837316"/>
            <a:ext cx="1718109" cy="18685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FA2AD-DBC2-4948-AB95-194D1F29C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44060-395C-4D81-8A77-C063D9649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78614-421A-4444-A540-EADFFAF2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8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882CDA7-C7F4-4028-8192-A69AE5226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24" y="1001041"/>
            <a:ext cx="990476" cy="54285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CB03E0-793E-4604-B1AE-7026EE7E9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DB411B-0475-4995-A67C-7E56B40FD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1F38EF-B6CC-44BC-B696-2D56C7E97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597" y="1417638"/>
            <a:ext cx="3371429" cy="366666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908CF3C-4ED5-4B33-AB6F-DCF43F052634}"/>
              </a:ext>
            </a:extLst>
          </p:cNvPr>
          <p:cNvSpPr/>
          <p:nvPr/>
        </p:nvSpPr>
        <p:spPr>
          <a:xfrm>
            <a:off x="588234" y="1145165"/>
            <a:ext cx="1537855" cy="544945"/>
          </a:xfrm>
          <a:prstGeom prst="ellipse">
            <a:avLst/>
          </a:prstGeom>
          <a:solidFill>
            <a:srgbClr val="FFFF00">
              <a:alpha val="10000"/>
            </a:srgb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451DD89-A93E-492B-8D68-16BCFB1EBF48}"/>
              </a:ext>
            </a:extLst>
          </p:cNvPr>
          <p:cNvSpPr/>
          <p:nvPr/>
        </p:nvSpPr>
        <p:spPr>
          <a:xfrm>
            <a:off x="588234" y="3442853"/>
            <a:ext cx="1537855" cy="741220"/>
          </a:xfrm>
          <a:prstGeom prst="ellipse">
            <a:avLst/>
          </a:prstGeom>
          <a:solidFill>
            <a:srgbClr val="FFFF00">
              <a:alpha val="10000"/>
            </a:srgb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8EB7E86-B960-4D1A-915C-F19A329C02D6}"/>
              </a:ext>
            </a:extLst>
          </p:cNvPr>
          <p:cNvSpPr/>
          <p:nvPr/>
        </p:nvSpPr>
        <p:spPr>
          <a:xfrm>
            <a:off x="588233" y="4830617"/>
            <a:ext cx="1537855" cy="461819"/>
          </a:xfrm>
          <a:prstGeom prst="ellipse">
            <a:avLst/>
          </a:prstGeom>
          <a:solidFill>
            <a:srgbClr val="FFFF00">
              <a:alpha val="10000"/>
            </a:srgb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095A4-B915-48D2-B090-89F6258D7F79}"/>
              </a:ext>
            </a:extLst>
          </p:cNvPr>
          <p:cNvSpPr txBox="1"/>
          <p:nvPr/>
        </p:nvSpPr>
        <p:spPr>
          <a:xfrm>
            <a:off x="2139943" y="1246097"/>
            <a:ext cx="1856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“Generic” Mark Names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8B2ECB-6037-4672-9659-8C763AC1533A}"/>
              </a:ext>
            </a:extLst>
          </p:cNvPr>
          <p:cNvSpPr txBox="1"/>
          <p:nvPr/>
        </p:nvSpPr>
        <p:spPr>
          <a:xfrm>
            <a:off x="2126088" y="3659574"/>
            <a:ext cx="304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“selected” Mark Names based on input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95E479-B6B6-4469-BC19-2B2FA045F348}"/>
              </a:ext>
            </a:extLst>
          </p:cNvPr>
          <p:cNvSpPr txBox="1"/>
          <p:nvPr/>
        </p:nvSpPr>
        <p:spPr>
          <a:xfrm>
            <a:off x="2126087" y="4930416"/>
            <a:ext cx="218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Connected to known CORS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3834DF-398C-40E8-8FC2-98AD80FB652E}"/>
              </a:ext>
            </a:extLst>
          </p:cNvPr>
          <p:cNvSpPr/>
          <p:nvPr/>
        </p:nvSpPr>
        <p:spPr>
          <a:xfrm>
            <a:off x="8183418" y="3851564"/>
            <a:ext cx="767143" cy="230909"/>
          </a:xfrm>
          <a:prstGeom prst="ellipse">
            <a:avLst/>
          </a:prstGeom>
          <a:solidFill>
            <a:srgbClr val="FFFF00">
              <a:alpha val="10000"/>
            </a:srgb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E7460D-63C9-4243-95B0-247C59371072}"/>
              </a:ext>
            </a:extLst>
          </p:cNvPr>
          <p:cNvSpPr/>
          <p:nvPr/>
        </p:nvSpPr>
        <p:spPr>
          <a:xfrm>
            <a:off x="8183417" y="2715805"/>
            <a:ext cx="767143" cy="230909"/>
          </a:xfrm>
          <a:prstGeom prst="ellipse">
            <a:avLst/>
          </a:prstGeom>
          <a:solidFill>
            <a:srgbClr val="FFFF00">
              <a:alpha val="10000"/>
            </a:srgb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BD6501-C029-46B3-B470-27C5434D67E5}"/>
              </a:ext>
            </a:extLst>
          </p:cNvPr>
          <p:cNvSpPr txBox="1"/>
          <p:nvPr/>
        </p:nvSpPr>
        <p:spPr>
          <a:xfrm>
            <a:off x="2000617" y="5382759"/>
            <a:ext cx="66861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marks will have been assigned 4 character names which are not what surveyor intended.</a:t>
            </a:r>
          </a:p>
          <a:p>
            <a:r>
              <a:rPr lang="en-US" dirty="0"/>
              <a:t>Could be confusing when Static RINEX files are uploaded later!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82E2E4-5786-4022-9D6A-11D17E335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43352-DD9F-44FB-8DE2-6FCE06F2D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1119D-BA36-48A0-B665-BD7331FA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0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4B611D-CA7F-4C85-A988-702B89388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063"/>
            <a:ext cx="9144000" cy="5786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CB03E0-793E-4604-B1AE-7026EE7E9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DB411B-0475-4995-A67C-7E56B40FD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F2169F7-5FCD-4DC3-9835-266BC3929498}"/>
              </a:ext>
            </a:extLst>
          </p:cNvPr>
          <p:cNvSpPr/>
          <p:nvPr/>
        </p:nvSpPr>
        <p:spPr>
          <a:xfrm>
            <a:off x="2877954" y="3112696"/>
            <a:ext cx="1799924" cy="1491916"/>
          </a:xfrm>
          <a:prstGeom prst="ellipse">
            <a:avLst/>
          </a:prstGeom>
          <a:solidFill>
            <a:srgbClr val="FFFF00">
              <a:alpha val="10000"/>
            </a:srgb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500307-9306-4752-970D-8F5541938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DADEFB-1C98-461E-962F-919996D99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C4F728-3DAD-471E-9C51-0C58559A5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0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B03E0-793E-4604-B1AE-7026EE7E9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GVX files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DB411B-0475-4995-A67C-7E56B40FD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19" y="0"/>
            <a:ext cx="1677181" cy="8117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CDDE15-612A-4475-A5E2-85B823B6A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761" y="1417638"/>
            <a:ext cx="5180952" cy="4504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55ADC5-2075-4148-A8AB-B209F9D6312F}"/>
              </a:ext>
            </a:extLst>
          </p:cNvPr>
          <p:cNvSpPr txBox="1"/>
          <p:nvPr/>
        </p:nvSpPr>
        <p:spPr>
          <a:xfrm>
            <a:off x="1099127" y="1784640"/>
            <a:ext cx="604201" cy="369332"/>
          </a:xfrm>
          <a:prstGeom prst="rect">
            <a:avLst/>
          </a:prstGeom>
          <a:noFill/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prs8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EB5D78-4B51-45D3-B253-077C581B1C8E}"/>
              </a:ext>
            </a:extLst>
          </p:cNvPr>
          <p:cNvSpPr txBox="1"/>
          <p:nvPr/>
        </p:nvSpPr>
        <p:spPr>
          <a:xfrm>
            <a:off x="4575837" y="1890858"/>
            <a:ext cx="604201" cy="369332"/>
          </a:xfrm>
          <a:prstGeom prst="rect">
            <a:avLst/>
          </a:prstGeom>
          <a:noFill/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prs9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7209E6-205B-4457-92DB-6503D8BC5333}"/>
              </a:ext>
            </a:extLst>
          </p:cNvPr>
          <p:cNvSpPr txBox="1"/>
          <p:nvPr/>
        </p:nvSpPr>
        <p:spPr>
          <a:xfrm>
            <a:off x="4575837" y="4228479"/>
            <a:ext cx="604201" cy="369332"/>
          </a:xfrm>
          <a:prstGeom prst="rect">
            <a:avLst/>
          </a:prstGeom>
          <a:noFill/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tane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509CB8-6F3D-419A-949C-0BC5F968D8CF}"/>
              </a:ext>
            </a:extLst>
          </p:cNvPr>
          <p:cNvSpPr txBox="1"/>
          <p:nvPr/>
        </p:nvSpPr>
        <p:spPr>
          <a:xfrm>
            <a:off x="4087091" y="5419170"/>
            <a:ext cx="604201" cy="369332"/>
          </a:xfrm>
          <a:prstGeom prst="rect">
            <a:avLst/>
          </a:prstGeom>
          <a:noFill/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fran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277BD2-0AB3-44A4-8B22-14D90910E2B8}"/>
              </a:ext>
            </a:extLst>
          </p:cNvPr>
          <p:cNvSpPr txBox="1"/>
          <p:nvPr/>
        </p:nvSpPr>
        <p:spPr>
          <a:xfrm>
            <a:off x="6400800" y="1993152"/>
            <a:ext cx="2627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 prs8 and prs9 have other intended names?</a:t>
            </a:r>
          </a:p>
          <a:p>
            <a:endParaRPr lang="en-US" dirty="0"/>
          </a:p>
          <a:p>
            <a:r>
              <a:rPr lang="en-US" dirty="0"/>
              <a:t>Edit now or later?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529FE-FB9B-4AA9-817C-15853F6C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AD545-5ECD-4715-800F-CA7A0B103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8E3408-5D62-446D-B7FE-B342EAE4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5E0E879-44C3-4532-98BD-7D4F6DA73048}"/>
              </a:ext>
            </a:extLst>
          </p:cNvPr>
          <p:cNvSpPr/>
          <p:nvPr/>
        </p:nvSpPr>
        <p:spPr>
          <a:xfrm>
            <a:off x="2759138" y="1787587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PROJECT INFORMATION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3F5042A-1EE4-48B7-9EBC-7526AFB40A3D}"/>
              </a:ext>
            </a:extLst>
          </p:cNvPr>
          <p:cNvSpPr/>
          <p:nvPr/>
        </p:nvSpPr>
        <p:spPr>
          <a:xfrm>
            <a:off x="4498131" y="1810913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REFERENCE SYSTEM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E731F97-0981-4D94-BC5E-02EC6924547B}"/>
              </a:ext>
            </a:extLst>
          </p:cNvPr>
          <p:cNvSpPr/>
          <p:nvPr/>
        </p:nvSpPr>
        <p:spPr>
          <a:xfrm>
            <a:off x="2731342" y="3023118"/>
            <a:ext cx="1639273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POINT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D8CF62D-C950-47A7-A43D-30BE1AEA4565}"/>
              </a:ext>
            </a:extLst>
          </p:cNvPr>
          <p:cNvSpPr/>
          <p:nvPr/>
        </p:nvSpPr>
        <p:spPr>
          <a:xfrm>
            <a:off x="982240" y="3023118"/>
            <a:ext cx="1650744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SURVEY SETUP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B3178CD-0983-4EF3-B987-33068E2E236B}"/>
              </a:ext>
            </a:extLst>
          </p:cNvPr>
          <p:cNvSpPr/>
          <p:nvPr/>
        </p:nvSpPr>
        <p:spPr>
          <a:xfrm>
            <a:off x="6227016" y="1799249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EQUIPMENT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9792EC-87EC-40A4-98EB-C76394C0796E}"/>
              </a:ext>
            </a:extLst>
          </p:cNvPr>
          <p:cNvSpPr/>
          <p:nvPr/>
        </p:nvSpPr>
        <p:spPr>
          <a:xfrm>
            <a:off x="1001095" y="1787587"/>
            <a:ext cx="1640635" cy="83508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SOURCE DATA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63C7D40-54D4-4508-8037-E5D47EFDD972}"/>
              </a:ext>
            </a:extLst>
          </p:cNvPr>
          <p:cNvSpPr/>
          <p:nvPr/>
        </p:nvSpPr>
        <p:spPr>
          <a:xfrm>
            <a:off x="4488023" y="3027782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GNSS VECTOR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89C093C-18CF-4F92-A353-224B71040AF2}"/>
              </a:ext>
            </a:extLst>
          </p:cNvPr>
          <p:cNvSpPr/>
          <p:nvPr/>
        </p:nvSpPr>
        <p:spPr>
          <a:xfrm>
            <a:off x="6227016" y="3023119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SESSION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BA41FB5-408E-4405-8ABD-D3DE24155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GVX File – 8 Data Elements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A2E7D4-210D-4A22-908F-BB0027AF2893}"/>
              </a:ext>
            </a:extLst>
          </p:cNvPr>
          <p:cNvSpPr txBox="1"/>
          <p:nvPr/>
        </p:nvSpPr>
        <p:spPr>
          <a:xfrm rot="21251737">
            <a:off x="1678148" y="4331815"/>
            <a:ext cx="5619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 to:</a:t>
            </a:r>
          </a:p>
          <a:p>
            <a:r>
              <a:rPr lang="en-US" b="1" i="0" dirty="0">
                <a:solidFill>
                  <a:srgbClr val="990000"/>
                </a:solidFill>
                <a:effectLst/>
                <a:latin typeface="arial" panose="020B0604020202020204" pitchFamily="34" charset="0"/>
              </a:rPr>
              <a:t>GVX: The GNSS Vector Exchange File Format</a:t>
            </a:r>
          </a:p>
          <a:p>
            <a:r>
              <a:rPr lang="en-US" dirty="0"/>
              <a:t>https://geodesy.noaa.gov/data/formats/GVX/index.shtml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19A6B9-BBC4-4800-9CAD-A1EDC216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13468E-D397-4E9D-BA72-F9133B61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54FE2F7-E74E-4E36-ADBE-D75A587A4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4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203AF5-E266-1ACE-3AB4-50BAF02BDEF1}"/>
              </a:ext>
            </a:extLst>
          </p:cNvPr>
          <p:cNvSpPr txBox="1"/>
          <p:nvPr/>
        </p:nvSpPr>
        <p:spPr>
          <a:xfrm rot="21237106">
            <a:off x="2663238" y="5323885"/>
            <a:ext cx="4506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in this presentation are from the 066.GVX sample 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842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AED73-D863-47FD-B176-4F4351866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B683A5-395C-4F38-B190-F03C3A3FC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F72858-2D39-4F3D-9DF6-0BAE6F06B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BDF4A0-5E9F-4825-B292-BA68880D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0B07F-C077-4520-AD3B-E1C8CB25E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XML Structure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909163-C70F-4F0E-BAEE-750D803C3D8B}"/>
              </a:ext>
            </a:extLst>
          </p:cNvPr>
          <p:cNvSpPr txBox="1"/>
          <p:nvPr/>
        </p:nvSpPr>
        <p:spPr>
          <a:xfrm rot="21348079">
            <a:off x="5600266" y="1245881"/>
            <a:ext cx="3506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Extensible Markup Language = XML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5DC7F-F6B3-4DC4-831D-CB5F04AFBC96}"/>
              </a:ext>
            </a:extLst>
          </p:cNvPr>
          <p:cNvSpPr txBox="1"/>
          <p:nvPr/>
        </p:nvSpPr>
        <p:spPr>
          <a:xfrm>
            <a:off x="276225" y="1417638"/>
            <a:ext cx="86868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&lt;SOURCE_DATA&gt;</a:t>
            </a:r>
          </a:p>
          <a:p>
            <a:endParaRPr lang="en-US" sz="1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&lt;NAME&gt;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066.jxl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&lt;/NAME&gt;</a:t>
            </a:r>
          </a:p>
          <a:p>
            <a:pPr lvl="1"/>
            <a:endParaRPr lang="en-US" sz="1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&lt;CREATED_DATE&gt;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2018-03-07T06:55:16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&lt;/CREATED_DATE&gt;</a:t>
            </a:r>
          </a:p>
          <a:p>
            <a:pPr lvl="1"/>
            <a:endParaRPr lang="en-US" sz="1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&lt;APPLICATION&gt;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&lt;NAME&gt;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Trimble General Survey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&lt;/NAME&gt;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&lt;VERSION&gt;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2.90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&lt;/VERSION&gt;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&lt;MANUFACTURER&gt;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Trimble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&lt;/MANUFACTURER&gt;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&lt;MANUFACTURER_URL&gt;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https://www.trimble.com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&lt;/MANUFACTURER_URL&gt;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&lt;/APPLICATION&gt;</a:t>
            </a:r>
          </a:p>
          <a:p>
            <a:pPr lvl="2"/>
            <a:endParaRPr lang="en-US" sz="1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&lt;CONVERTED_BY&gt;</a:t>
            </a:r>
          </a:p>
          <a:p>
            <a:pPr lvl="2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&lt;SOFTWARE_NAME&gt;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MATLAB_jxl2gvx.m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&lt;/SOFTWARE_NAME&gt;</a:t>
            </a:r>
          </a:p>
          <a:p>
            <a:pPr lvl="2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&lt;VERSION&gt;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&lt;/VERSION&gt;</a:t>
            </a:r>
          </a:p>
          <a:p>
            <a:pPr lvl="2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&lt;CONVERTED_DATE&gt;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2021-01-22T22:20:38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&lt;/CONVERTED_DATE&gt;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&lt;/CONVERTED_BY&gt;</a:t>
            </a:r>
          </a:p>
          <a:p>
            <a:pPr lvl="1"/>
            <a:endParaRPr lang="en-US" sz="1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&lt;/SOURCE_DATA&gt;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7A6A90-2BBC-470D-866E-A064E20C9C92}"/>
              </a:ext>
            </a:extLst>
          </p:cNvPr>
          <p:cNvSpPr txBox="1"/>
          <p:nvPr/>
        </p:nvSpPr>
        <p:spPr>
          <a:xfrm rot="21351491">
            <a:off x="6414439" y="1658703"/>
            <a:ext cx="25219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Nested Data Fields</a:t>
            </a:r>
          </a:p>
          <a:p>
            <a:r>
              <a:rPr lang="en-US" sz="1600" i="1" dirty="0">
                <a:solidFill>
                  <a:srgbClr val="0070C0"/>
                </a:solidFill>
              </a:rPr>
              <a:t>Hierarchical and Grouped</a:t>
            </a:r>
          </a:p>
          <a:p>
            <a:r>
              <a:rPr lang="en-US" sz="1600" i="1" dirty="0">
                <a:solidFill>
                  <a:srgbClr val="0070C0"/>
                </a:solidFill>
              </a:rPr>
              <a:t>Begin &lt;xxx&gt; and End &lt;/xxx&gt;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67EBD-7A55-4147-B541-A3B891B03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710D8C-ED45-4F97-9A4D-61A0C60A7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E18326-290F-42B6-8173-DDB532E3B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2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SOURCE_DATA Element (1 of 2)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17C4CD-B8C5-4F9D-944C-2B1842DAC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714" y="1262971"/>
            <a:ext cx="7228571" cy="51904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0C04889-CBB6-4931-B831-C8F51D5FECC6}"/>
              </a:ext>
            </a:extLst>
          </p:cNvPr>
          <p:cNvSpPr/>
          <p:nvPr/>
        </p:nvSpPr>
        <p:spPr>
          <a:xfrm>
            <a:off x="2015410" y="2069132"/>
            <a:ext cx="5878287" cy="22455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7AF891-9362-42AC-A67C-5747BAEA8123}"/>
              </a:ext>
            </a:extLst>
          </p:cNvPr>
          <p:cNvSpPr/>
          <p:nvPr/>
        </p:nvSpPr>
        <p:spPr>
          <a:xfrm>
            <a:off x="1076128" y="2293691"/>
            <a:ext cx="6817569" cy="22455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531A21-B8B3-4438-A230-9BCB754DF1F3}"/>
              </a:ext>
            </a:extLst>
          </p:cNvPr>
          <p:cNvSpPr/>
          <p:nvPr/>
        </p:nvSpPr>
        <p:spPr>
          <a:xfrm>
            <a:off x="2190753" y="3145929"/>
            <a:ext cx="3681413" cy="22455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E839FF3-71C5-4025-9E77-C5FA2221E84D}"/>
              </a:ext>
            </a:extLst>
          </p:cNvPr>
          <p:cNvSpPr/>
          <p:nvPr/>
        </p:nvSpPr>
        <p:spPr>
          <a:xfrm>
            <a:off x="7503365" y="0"/>
            <a:ext cx="1640635" cy="83508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SOURCE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829256-CA12-46AF-BED0-03FEB382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7FF384-DF41-48C8-865F-37C63777C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F19D7C-F950-4F91-A983-D70B822E3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6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146659-A0EB-4199-AC5C-24988FFDF117}"/>
              </a:ext>
            </a:extLst>
          </p:cNvPr>
          <p:cNvSpPr/>
          <p:nvPr/>
        </p:nvSpPr>
        <p:spPr>
          <a:xfrm>
            <a:off x="6871637" y="2069131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587371-1583-45E7-AD4E-1825FF824439}"/>
              </a:ext>
            </a:extLst>
          </p:cNvPr>
          <p:cNvSpPr/>
          <p:nvPr/>
        </p:nvSpPr>
        <p:spPr>
          <a:xfrm>
            <a:off x="3796743" y="5482749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9DDC5C-1EBD-4AC7-8834-8AEF1960F97A}"/>
              </a:ext>
            </a:extLst>
          </p:cNvPr>
          <p:cNvSpPr/>
          <p:nvPr/>
        </p:nvSpPr>
        <p:spPr>
          <a:xfrm>
            <a:off x="4164296" y="5919550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7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AD367-2131-4A7F-88CB-320404EAC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SOURCE_DATA Element (2 of 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1CE209-2A2A-4B18-A587-978C7CD18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713" y="1262969"/>
            <a:ext cx="7228571" cy="338472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E3BC2CD-C911-4453-9AE2-5405E4D9C800}"/>
              </a:ext>
            </a:extLst>
          </p:cNvPr>
          <p:cNvSpPr/>
          <p:nvPr/>
        </p:nvSpPr>
        <p:spPr>
          <a:xfrm>
            <a:off x="7503365" y="0"/>
            <a:ext cx="1640635" cy="83508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SOURCE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9533EB-31AF-457E-BD2A-EB1DAFDB0778}"/>
              </a:ext>
            </a:extLst>
          </p:cNvPr>
          <p:cNvSpPr txBox="1"/>
          <p:nvPr/>
        </p:nvSpPr>
        <p:spPr>
          <a:xfrm rot="20974169">
            <a:off x="3276598" y="515302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10 sub-elements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83805-AEFF-428A-BAF1-C243556BD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95BA5-E792-4F58-8F08-3AA9271B0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EF1E6D-11F9-4189-8DBF-12352A24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427C07-4789-4963-A82D-993CEB4B925F}"/>
              </a:ext>
            </a:extLst>
          </p:cNvPr>
          <p:cNvSpPr/>
          <p:nvPr/>
        </p:nvSpPr>
        <p:spPr>
          <a:xfrm>
            <a:off x="6992335" y="2967607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7C58AE-E945-4B18-A253-12E582701C3D}"/>
              </a:ext>
            </a:extLst>
          </p:cNvPr>
          <p:cNvSpPr/>
          <p:nvPr/>
        </p:nvSpPr>
        <p:spPr>
          <a:xfrm>
            <a:off x="2174131" y="3474878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7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SOURCE_DATA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61AB2E-88F2-4410-BB8B-BC41C8F2CB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574523"/>
              </p:ext>
            </p:extLst>
          </p:nvPr>
        </p:nvGraphicFramePr>
        <p:xfrm>
          <a:off x="55983" y="1744298"/>
          <a:ext cx="9073244" cy="781098"/>
        </p:xfrm>
        <a:graphic>
          <a:graphicData uri="http://schemas.openxmlformats.org/drawingml/2006/table">
            <a:tbl>
              <a:tblPr/>
              <a:tblGrid>
                <a:gridCol w="798812">
                  <a:extLst>
                    <a:ext uri="{9D8B030D-6E8A-4147-A177-3AD203B41FA5}">
                      <a16:colId xmlns:a16="http://schemas.microsoft.com/office/drawing/2014/main" val="3898811572"/>
                    </a:ext>
                  </a:extLst>
                </a:gridCol>
                <a:gridCol w="789735">
                  <a:extLst>
                    <a:ext uri="{9D8B030D-6E8A-4147-A177-3AD203B41FA5}">
                      <a16:colId xmlns:a16="http://schemas.microsoft.com/office/drawing/2014/main" val="4126478313"/>
                    </a:ext>
                  </a:extLst>
                </a:gridCol>
                <a:gridCol w="1121426">
                  <a:extLst>
                    <a:ext uri="{9D8B030D-6E8A-4147-A177-3AD203B41FA5}">
                      <a16:colId xmlns:a16="http://schemas.microsoft.com/office/drawing/2014/main" val="4006615974"/>
                    </a:ext>
                  </a:extLst>
                </a:gridCol>
                <a:gridCol w="1062058">
                  <a:extLst>
                    <a:ext uri="{9D8B030D-6E8A-4147-A177-3AD203B41FA5}">
                      <a16:colId xmlns:a16="http://schemas.microsoft.com/office/drawing/2014/main" val="2182450299"/>
                    </a:ext>
                  </a:extLst>
                </a:gridCol>
                <a:gridCol w="644497">
                  <a:extLst>
                    <a:ext uri="{9D8B030D-6E8A-4147-A177-3AD203B41FA5}">
                      <a16:colId xmlns:a16="http://schemas.microsoft.com/office/drawing/2014/main" val="180071746"/>
                    </a:ext>
                  </a:extLst>
                </a:gridCol>
                <a:gridCol w="481103">
                  <a:extLst>
                    <a:ext uri="{9D8B030D-6E8A-4147-A177-3AD203B41FA5}">
                      <a16:colId xmlns:a16="http://schemas.microsoft.com/office/drawing/2014/main" val="2938813674"/>
                    </a:ext>
                  </a:extLst>
                </a:gridCol>
                <a:gridCol w="1180064">
                  <a:extLst>
                    <a:ext uri="{9D8B030D-6E8A-4147-A177-3AD203B41FA5}">
                      <a16:colId xmlns:a16="http://schemas.microsoft.com/office/drawing/2014/main" val="2950262322"/>
                    </a:ext>
                  </a:extLst>
                </a:gridCol>
                <a:gridCol w="853277">
                  <a:extLst>
                    <a:ext uri="{9D8B030D-6E8A-4147-A177-3AD203B41FA5}">
                      <a16:colId xmlns:a16="http://schemas.microsoft.com/office/drawing/2014/main" val="24733918"/>
                    </a:ext>
                  </a:extLst>
                </a:gridCol>
                <a:gridCol w="426639">
                  <a:extLst>
                    <a:ext uri="{9D8B030D-6E8A-4147-A177-3AD203B41FA5}">
                      <a16:colId xmlns:a16="http://schemas.microsoft.com/office/drawing/2014/main" val="2738499896"/>
                    </a:ext>
                  </a:extLst>
                </a:gridCol>
                <a:gridCol w="726195">
                  <a:extLst>
                    <a:ext uri="{9D8B030D-6E8A-4147-A177-3AD203B41FA5}">
                      <a16:colId xmlns:a16="http://schemas.microsoft.com/office/drawing/2014/main" val="969558976"/>
                    </a:ext>
                  </a:extLst>
                </a:gridCol>
                <a:gridCol w="989438">
                  <a:extLst>
                    <a:ext uri="{9D8B030D-6E8A-4147-A177-3AD203B41FA5}">
                      <a16:colId xmlns:a16="http://schemas.microsoft.com/office/drawing/2014/main" val="979845931"/>
                    </a:ext>
                  </a:extLst>
                </a:gridCol>
              </a:tblGrid>
              <a:tr h="12394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CONVERTED BY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98143"/>
                  </a:ext>
                </a:extLst>
              </a:tr>
              <a:tr h="123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GVX_FILE_NAME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ORIG_FILE_NAME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ORIG_FILE_CREATE_DATE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APP_NAME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APP_VERSION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APP_MFG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APP_MFG_URL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SOFTWARE_NAME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VERSION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SOFTWARE_URL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CONVERTED_DATE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99849"/>
                  </a:ext>
                </a:extLst>
              </a:tr>
              <a:tr h="123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052.JXL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2018-02-21T07:33:50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General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https://www.trimble.com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MATLAB_jxl2gvx.m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2021-03-26T20:43:32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241958"/>
                  </a:ext>
                </a:extLst>
              </a:tr>
              <a:tr h="123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053.JXL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2018-02-22T07:30:15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General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https://www.trimble.com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MATLAB_jxl2gvx.m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2021-03-26T20:45:28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535161"/>
                  </a:ext>
                </a:extLst>
              </a:tr>
              <a:tr h="123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054.JXL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2018-02-23T07:55:31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General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https://www.trimble.com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MATLAB_jxl2gvx.m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2021-03-26T20:45:37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709385"/>
                  </a:ext>
                </a:extLst>
              </a:tr>
              <a:tr h="1239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066.GVX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066.JXL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2018-03-07T06:55:16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General Survey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https://www.trimble.com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MATLAB_jxl2gvx.m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2021-01-22T22:20:38</a:t>
                      </a:r>
                    </a:p>
                  </a:txBody>
                  <a:tcPr marL="8263" marR="8263" marT="82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310283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5B7A7F1-51F3-449C-8F33-2CD69B4A4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49" y="2637457"/>
            <a:ext cx="8426124" cy="36966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1CE4B5B-AD95-4ABD-97EE-61DADF7F25EB}"/>
              </a:ext>
            </a:extLst>
          </p:cNvPr>
          <p:cNvSpPr/>
          <p:nvPr/>
        </p:nvSpPr>
        <p:spPr>
          <a:xfrm>
            <a:off x="852908" y="2404293"/>
            <a:ext cx="731417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A5E1B0-813F-40D7-9E25-A5C791993530}"/>
              </a:ext>
            </a:extLst>
          </p:cNvPr>
          <p:cNvSpPr/>
          <p:nvPr/>
        </p:nvSpPr>
        <p:spPr>
          <a:xfrm>
            <a:off x="1633986" y="2400968"/>
            <a:ext cx="1042567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F18476-9A10-47C5-9EAA-9BEBD95B1BEF}"/>
              </a:ext>
            </a:extLst>
          </p:cNvPr>
          <p:cNvSpPr/>
          <p:nvPr/>
        </p:nvSpPr>
        <p:spPr>
          <a:xfrm>
            <a:off x="2756324" y="2400634"/>
            <a:ext cx="1042567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977858-E2BD-45EC-86F3-824AD8E8358F}"/>
              </a:ext>
            </a:extLst>
          </p:cNvPr>
          <p:cNvSpPr/>
          <p:nvPr/>
        </p:nvSpPr>
        <p:spPr>
          <a:xfrm>
            <a:off x="3832577" y="2400968"/>
            <a:ext cx="598861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7F82C3-3C50-4AB5-B60C-D326C2A4EE7A}"/>
              </a:ext>
            </a:extLst>
          </p:cNvPr>
          <p:cNvSpPr/>
          <p:nvPr/>
        </p:nvSpPr>
        <p:spPr>
          <a:xfrm>
            <a:off x="4474184" y="2403809"/>
            <a:ext cx="449076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F6222D-9216-4157-9737-3E74A9D9A4F2}"/>
              </a:ext>
            </a:extLst>
          </p:cNvPr>
          <p:cNvSpPr/>
          <p:nvPr/>
        </p:nvSpPr>
        <p:spPr>
          <a:xfrm>
            <a:off x="4955198" y="2401738"/>
            <a:ext cx="1105088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DD1B8D-B107-448F-9073-F25E1CAC9971}"/>
              </a:ext>
            </a:extLst>
          </p:cNvPr>
          <p:cNvSpPr/>
          <p:nvPr/>
        </p:nvSpPr>
        <p:spPr>
          <a:xfrm>
            <a:off x="6125370" y="2404913"/>
            <a:ext cx="813595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5CCAE8-A99A-4B65-97E3-D63E506064C0}"/>
              </a:ext>
            </a:extLst>
          </p:cNvPr>
          <p:cNvSpPr/>
          <p:nvPr/>
        </p:nvSpPr>
        <p:spPr>
          <a:xfrm>
            <a:off x="6989760" y="2400634"/>
            <a:ext cx="378528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C7DC45F-C29B-4A9E-8316-CE9D9E9CD272}"/>
              </a:ext>
            </a:extLst>
          </p:cNvPr>
          <p:cNvSpPr/>
          <p:nvPr/>
        </p:nvSpPr>
        <p:spPr>
          <a:xfrm>
            <a:off x="7419084" y="2400634"/>
            <a:ext cx="695046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D3EEE8-1212-42D8-B9CC-B0FEA9667C17}"/>
              </a:ext>
            </a:extLst>
          </p:cNvPr>
          <p:cNvSpPr txBox="1"/>
          <p:nvPr/>
        </p:nvSpPr>
        <p:spPr>
          <a:xfrm rot="16200000">
            <a:off x="-681502" y="3419723"/>
            <a:ext cx="2044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Uploaded Filename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998525-2805-4F7F-8181-31F45A8BE72E}"/>
              </a:ext>
            </a:extLst>
          </p:cNvPr>
          <p:cNvSpPr/>
          <p:nvPr/>
        </p:nvSpPr>
        <p:spPr>
          <a:xfrm>
            <a:off x="2105446" y="2901973"/>
            <a:ext cx="731417" cy="22698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E40DAF-615E-4049-8556-FDE30F7CF3F7}"/>
              </a:ext>
            </a:extLst>
          </p:cNvPr>
          <p:cNvSpPr/>
          <p:nvPr/>
        </p:nvSpPr>
        <p:spPr>
          <a:xfrm>
            <a:off x="3026561" y="3122946"/>
            <a:ext cx="2202664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B32CE9-B0BA-49BC-AEF2-BE4C390E43CA}"/>
              </a:ext>
            </a:extLst>
          </p:cNvPr>
          <p:cNvSpPr/>
          <p:nvPr/>
        </p:nvSpPr>
        <p:spPr>
          <a:xfrm>
            <a:off x="2471154" y="3528061"/>
            <a:ext cx="2352306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BBD9C5-6E02-439D-B807-3047ACB01224}"/>
              </a:ext>
            </a:extLst>
          </p:cNvPr>
          <p:cNvSpPr/>
          <p:nvPr/>
        </p:nvSpPr>
        <p:spPr>
          <a:xfrm>
            <a:off x="2713457" y="3751378"/>
            <a:ext cx="555523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59D53D-A8A1-4FC8-B33F-27AEE0BF06DA}"/>
              </a:ext>
            </a:extLst>
          </p:cNvPr>
          <p:cNvSpPr/>
          <p:nvPr/>
        </p:nvSpPr>
        <p:spPr>
          <a:xfrm>
            <a:off x="3369545" y="3971472"/>
            <a:ext cx="851935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59F0586-14FE-46D4-8231-EF28C46C4A6D}"/>
              </a:ext>
            </a:extLst>
          </p:cNvPr>
          <p:cNvSpPr/>
          <p:nvPr/>
        </p:nvSpPr>
        <p:spPr>
          <a:xfrm>
            <a:off x="3857700" y="4187735"/>
            <a:ext cx="2642160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DAA8879-CC7B-44AA-8525-6B6ACB986498}"/>
              </a:ext>
            </a:extLst>
          </p:cNvPr>
          <p:cNvSpPr/>
          <p:nvPr/>
        </p:nvSpPr>
        <p:spPr>
          <a:xfrm>
            <a:off x="3564077" y="4801958"/>
            <a:ext cx="1952803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82AF5E-391E-4C5E-84FC-569CCF579E83}"/>
              </a:ext>
            </a:extLst>
          </p:cNvPr>
          <p:cNvSpPr/>
          <p:nvPr/>
        </p:nvSpPr>
        <p:spPr>
          <a:xfrm>
            <a:off x="2779623" y="5018221"/>
            <a:ext cx="352198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30CE02-2F6B-4DF6-8DD5-0C3DA300B3F9}"/>
              </a:ext>
            </a:extLst>
          </p:cNvPr>
          <p:cNvSpPr/>
          <p:nvPr/>
        </p:nvSpPr>
        <p:spPr>
          <a:xfrm>
            <a:off x="3608920" y="5245209"/>
            <a:ext cx="2258479" cy="2269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E7762D-B7FC-4144-8DB1-21306741AEAE}"/>
              </a:ext>
            </a:extLst>
          </p:cNvPr>
          <p:cNvSpPr txBox="1"/>
          <p:nvPr/>
        </p:nvSpPr>
        <p:spPr>
          <a:xfrm>
            <a:off x="1102892" y="1319126"/>
            <a:ext cx="727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 each GVX File is uploaded, this table is populated inside OPUS PROJECTS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CB29E01-C880-400D-988E-E9F1FCD0D74A}"/>
              </a:ext>
            </a:extLst>
          </p:cNvPr>
          <p:cNvSpPr/>
          <p:nvPr/>
        </p:nvSpPr>
        <p:spPr>
          <a:xfrm>
            <a:off x="7503365" y="0"/>
            <a:ext cx="1640635" cy="83508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SOURCE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F1FF2-B117-456C-9727-1A6EB4D5D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C649E0-C8AD-459D-A0C3-DE91C4FD9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01AE4E0-AAB2-4457-98DB-DA4D36F2E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41C029-D3C1-002F-D0BC-4E5A42E40CB0}"/>
              </a:ext>
            </a:extLst>
          </p:cNvPr>
          <p:cNvSpPr/>
          <p:nvPr/>
        </p:nvSpPr>
        <p:spPr>
          <a:xfrm>
            <a:off x="8143496" y="2398405"/>
            <a:ext cx="940347" cy="1143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4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2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EFF2B-0517-40D4-8ADF-5C8D1666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PROJECT_INFORMATION Element 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260015B-9EC2-4F93-AD5B-A4CADC70BC03}"/>
              </a:ext>
            </a:extLst>
          </p:cNvPr>
          <p:cNvSpPr/>
          <p:nvPr/>
        </p:nvSpPr>
        <p:spPr>
          <a:xfrm>
            <a:off x="7503365" y="0"/>
            <a:ext cx="1640635" cy="8117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PROJECT INFORMATION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0DB4F6-29C3-420F-8FB5-BE3D1599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95" y="1286041"/>
            <a:ext cx="7899049" cy="322880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2BD9036-E9E9-45FF-B9A6-33B00DF22F72}"/>
              </a:ext>
            </a:extLst>
          </p:cNvPr>
          <p:cNvSpPr/>
          <p:nvPr/>
        </p:nvSpPr>
        <p:spPr>
          <a:xfrm>
            <a:off x="4161453" y="1778421"/>
            <a:ext cx="3676261" cy="20899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58A8C9-CA0E-42EE-B6F8-35E1DEF1C2E9}"/>
              </a:ext>
            </a:extLst>
          </p:cNvPr>
          <p:cNvSpPr/>
          <p:nvPr/>
        </p:nvSpPr>
        <p:spPr>
          <a:xfrm>
            <a:off x="1440025" y="2044310"/>
            <a:ext cx="1353975" cy="208999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AC5585-0D70-4407-A3E7-37D226BA5D2D}"/>
              </a:ext>
            </a:extLst>
          </p:cNvPr>
          <p:cNvSpPr txBox="1"/>
          <p:nvPr/>
        </p:nvSpPr>
        <p:spPr>
          <a:xfrm rot="20974169">
            <a:off x="3276598" y="515302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Total of 6 sub-elements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15630-58DC-40B1-AD91-DA734076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84BF1-30A1-47BC-BB90-3032071F5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GVX File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2B955-F3A9-4E27-B85A-D868D5FFA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640F-040B-4952-B572-7D219B37DDE6}" type="slidenum">
              <a:rPr lang="en-US" smtClean="0"/>
              <a:t>9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02BA28-6742-4BBF-BEE3-3040E07C7CEB}"/>
              </a:ext>
            </a:extLst>
          </p:cNvPr>
          <p:cNvSpPr/>
          <p:nvPr/>
        </p:nvSpPr>
        <p:spPr>
          <a:xfrm>
            <a:off x="1976907" y="2727587"/>
            <a:ext cx="1022060" cy="22455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1" grpId="0" animBg="1"/>
    </p:bldLst>
  </p:timing>
</p:sld>
</file>

<file path=ppt/theme/theme1.xml><?xml version="1.0" encoding="utf-8"?>
<a:theme xmlns:a="http://schemas.openxmlformats.org/drawingml/2006/main" name="NGS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GS Theme" id="{7AC03F77-4336-4785-93A4-8AF70ED65B54}" vid="{C90D1175-02D7-4881-A9D7-A06BC0490FDB}"/>
    </a:ext>
  </a:extLst>
</a:theme>
</file>

<file path=ppt/theme/theme2.xml><?xml version="1.0" encoding="utf-8"?>
<a:theme xmlns:a="http://schemas.openxmlformats.org/drawingml/2006/main" name="1_NGS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NGS Theme</Template>
  <TotalTime>2082</TotalTime>
  <Words>3444</Words>
  <Application>Microsoft Office PowerPoint</Application>
  <PresentationFormat>On-screen Show (4:3)</PresentationFormat>
  <Paragraphs>1277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Arial</vt:lpstr>
      <vt:lpstr>Calibri</vt:lpstr>
      <vt:lpstr>Calibri Light</vt:lpstr>
      <vt:lpstr>Courier New</vt:lpstr>
      <vt:lpstr>Gill Sans MT</vt:lpstr>
      <vt:lpstr>NGS Theme</vt:lpstr>
      <vt:lpstr>1_NGS theme</vt:lpstr>
      <vt:lpstr>Theme1</vt:lpstr>
      <vt:lpstr>Office Theme</vt:lpstr>
      <vt:lpstr>What Is a GVX File and How is it Structured?</vt:lpstr>
      <vt:lpstr>NGS GVX Support Page</vt:lpstr>
      <vt:lpstr>GVX Documentation</vt:lpstr>
      <vt:lpstr>GVX File – 8 Data Elements</vt:lpstr>
      <vt:lpstr>XML Structure</vt:lpstr>
      <vt:lpstr>SOURCE_DATA Element (1 of 2)</vt:lpstr>
      <vt:lpstr>SOURCE_DATA Element (2 of 2)</vt:lpstr>
      <vt:lpstr>SOURCE_DATA Table</vt:lpstr>
      <vt:lpstr>PROJECT_INFORMATION Element  </vt:lpstr>
      <vt:lpstr>PROJECT_INFORMATION Table </vt:lpstr>
      <vt:lpstr>REFERENCE_SYSTEM Element (1 of 2)</vt:lpstr>
      <vt:lpstr>REFERENCE_SYSTEM Element (2 of 2)</vt:lpstr>
      <vt:lpstr>REFERENCE_SYSTEM Table </vt:lpstr>
      <vt:lpstr>EQUIPMENT Element (1 of 2)</vt:lpstr>
      <vt:lpstr>EQUIPMENT Element (2 of 2)</vt:lpstr>
      <vt:lpstr>EQUIPMENT Table</vt:lpstr>
      <vt:lpstr>SURVEY_SETUP Element (1 of 2)</vt:lpstr>
      <vt:lpstr>SURVEY_SETUP Element (2 of 2)</vt:lpstr>
      <vt:lpstr>SURVEY_SETUP Table</vt:lpstr>
      <vt:lpstr>POINT Element (1 of 3)</vt:lpstr>
      <vt:lpstr>POINT Element (2 of 3)</vt:lpstr>
      <vt:lpstr>POINT Table</vt:lpstr>
      <vt:lpstr>POINT Table</vt:lpstr>
      <vt:lpstr>POINT Name sub-element</vt:lpstr>
      <vt:lpstr>GNSS_VECTOR Element (1 of 2)</vt:lpstr>
      <vt:lpstr>GNSS_VECTOR Element (2 of 2)</vt:lpstr>
      <vt:lpstr>GNSS_VECTOR Table (partial - 7 of 37 shown)</vt:lpstr>
      <vt:lpstr>GNSS_VECTOR Example (1 of 2)</vt:lpstr>
      <vt:lpstr>GNSS_VECTOR Example (2 of 2)</vt:lpstr>
      <vt:lpstr>SESSION Element</vt:lpstr>
      <vt:lpstr>SESSION Element</vt:lpstr>
      <vt:lpstr>Submit GVX files</vt:lpstr>
      <vt:lpstr>Submit GVX files</vt:lpstr>
      <vt:lpstr>Submit GVX files</vt:lpstr>
      <vt:lpstr>Submit GVX files</vt:lpstr>
      <vt:lpstr>Submit GVX files</vt:lpstr>
      <vt:lpstr>Submit GVX files</vt:lpstr>
      <vt:lpstr>Submit GVX files</vt:lpstr>
      <vt:lpstr>Submit GVX files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GVX File – 8 Data Elements</dc:title>
  <dc:creator>David Zenk</dc:creator>
  <cp:lastModifiedBy>David Zenk</cp:lastModifiedBy>
  <cp:revision>33</cp:revision>
  <dcterms:created xsi:type="dcterms:W3CDTF">2022-03-09T15:32:08Z</dcterms:created>
  <dcterms:modified xsi:type="dcterms:W3CDTF">2023-10-05T17:00:23Z</dcterms:modified>
</cp:coreProperties>
</file>